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tags/tag8.xml" ContentType="application/vnd.openxmlformats-officedocument.presentationml.tags+xml"/>
  <Override PartName="/ppt/tags/tag104.xml" ContentType="application/vnd.openxmlformats-officedocument.presentationml.tags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96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52.xml" ContentType="application/vnd.openxmlformats-officedocument.presentationml.tags+xml"/>
  <Override PartName="/ppt/tags/tag109.xml" ContentType="application/vnd.openxmlformats-officedocument.presentationml.tags+xml"/>
  <Override PartName="/ppt/slides/slide99.xml" ContentType="application/vnd.openxmlformats-officedocument.presentationml.slide+xml"/>
  <Override PartName="/ppt/tags/tag41.xml" ContentType="application/vnd.openxmlformats-officedocument.presentationml.tags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112.xml" ContentType="application/vnd.openxmlformats-officedocument.presentationml.tags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tags/tag68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ags/tag57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tags/tag117.xml" ContentType="application/vnd.openxmlformats-officedocument.presentationml.tags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tags/tag20.xml" ContentType="application/vnd.openxmlformats-officedocument.presentationml.tags+xml"/>
  <Override PartName="/ppt/tags/tag106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ags/tag98.xml" ContentType="application/vnd.openxmlformats-officedocument.presentationml.tags+xml"/>
  <Override PartName="/ppt/tags/tag102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tags/tag118.xml" ContentType="application/vnd.openxmlformats-officedocument.presentationml.tags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tags/tag7.xml" ContentType="application/vnd.openxmlformats-officedocument.presentationml.tags+xml"/>
  <Override PartName="/ppt/tags/tag103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tags/tag3.xml" ContentType="application/vnd.openxmlformats-officedocument.presentationml.tags+xml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slides/slide20.xml" ContentType="application/vnd.openxmlformats-officedocument.presentationml.slide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ppt/slides/slide32.xml" ContentType="application/vnd.openxmlformats-officedocument.presentationml.slide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gs/tag45.xml" ContentType="application/vnd.openxmlformats-officedocument.presentationml.tags+xml"/>
  <Override PartName="/ppt/tags/tag92.xml" ContentType="application/vnd.openxmlformats-officedocument.presentationml.tags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slides/slide118.xml" ContentType="application/vnd.openxmlformats-officedocument.presentationml.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105.xml" ContentType="application/vnd.openxmlformats-officedocument.presentationml.tag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7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1"/>
  </p:notesMasterIdLst>
  <p:sldIdLst>
    <p:sldId id="258" r:id="rId2"/>
    <p:sldId id="267" r:id="rId3"/>
    <p:sldId id="398" r:id="rId4"/>
    <p:sldId id="260" r:id="rId5"/>
    <p:sldId id="399" r:id="rId6"/>
    <p:sldId id="386" r:id="rId7"/>
    <p:sldId id="387" r:id="rId8"/>
    <p:sldId id="262" r:id="rId9"/>
    <p:sldId id="263" r:id="rId10"/>
    <p:sldId id="388" r:id="rId11"/>
    <p:sldId id="265" r:id="rId12"/>
    <p:sldId id="266" r:id="rId13"/>
    <p:sldId id="268" r:id="rId14"/>
    <p:sldId id="269" r:id="rId15"/>
    <p:sldId id="270" r:id="rId16"/>
    <p:sldId id="377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378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379" r:id="rId38"/>
    <p:sldId id="294" r:id="rId39"/>
    <p:sldId id="295" r:id="rId40"/>
    <p:sldId id="296" r:id="rId41"/>
    <p:sldId id="297" r:id="rId42"/>
    <p:sldId id="298" r:id="rId43"/>
    <p:sldId id="380" r:id="rId44"/>
    <p:sldId id="301" r:id="rId45"/>
    <p:sldId id="381" r:id="rId46"/>
    <p:sldId id="382" r:id="rId47"/>
    <p:sldId id="303" r:id="rId48"/>
    <p:sldId id="304" r:id="rId49"/>
    <p:sldId id="305" r:id="rId50"/>
    <p:sldId id="306" r:id="rId51"/>
    <p:sldId id="307" r:id="rId52"/>
    <p:sldId id="311" r:id="rId53"/>
    <p:sldId id="309" r:id="rId54"/>
    <p:sldId id="310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83" r:id="rId68"/>
    <p:sldId id="325" r:id="rId69"/>
    <p:sldId id="326" r:id="rId70"/>
    <p:sldId id="327" r:id="rId71"/>
    <p:sldId id="328" r:id="rId72"/>
    <p:sldId id="350" r:id="rId73"/>
    <p:sldId id="351" r:id="rId74"/>
    <p:sldId id="352" r:id="rId75"/>
    <p:sldId id="354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55" r:id="rId84"/>
    <p:sldId id="356" r:id="rId85"/>
    <p:sldId id="357" r:id="rId86"/>
    <p:sldId id="337" r:id="rId87"/>
    <p:sldId id="338" r:id="rId88"/>
    <p:sldId id="339" r:id="rId89"/>
    <p:sldId id="341" r:id="rId90"/>
    <p:sldId id="342" r:id="rId91"/>
    <p:sldId id="343" r:id="rId92"/>
    <p:sldId id="345" r:id="rId93"/>
    <p:sldId id="346" r:id="rId94"/>
    <p:sldId id="348" r:id="rId95"/>
    <p:sldId id="358" r:id="rId96"/>
    <p:sldId id="359" r:id="rId97"/>
    <p:sldId id="384" r:id="rId98"/>
    <p:sldId id="361" r:id="rId99"/>
    <p:sldId id="362" r:id="rId100"/>
    <p:sldId id="363" r:id="rId101"/>
    <p:sldId id="364" r:id="rId102"/>
    <p:sldId id="385" r:id="rId103"/>
    <p:sldId id="366" r:id="rId104"/>
    <p:sldId id="367" r:id="rId105"/>
    <p:sldId id="368" r:id="rId106"/>
    <p:sldId id="369" r:id="rId107"/>
    <p:sldId id="371" r:id="rId108"/>
    <p:sldId id="372" r:id="rId109"/>
    <p:sldId id="373" r:id="rId110"/>
    <p:sldId id="374" r:id="rId111"/>
    <p:sldId id="375" r:id="rId112"/>
    <p:sldId id="389" r:id="rId113"/>
    <p:sldId id="390" r:id="rId114"/>
    <p:sldId id="400" r:id="rId115"/>
    <p:sldId id="392" r:id="rId116"/>
    <p:sldId id="393" r:id="rId117"/>
    <p:sldId id="394" r:id="rId118"/>
    <p:sldId id="395" r:id="rId119"/>
    <p:sldId id="396" r:id="rId12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81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61409-EA89-4610-B7AF-2E797FCCAF0E}" type="datetimeFigureOut">
              <a:rPr lang="el-GR" smtClean="0"/>
              <a:pPr/>
              <a:t>2/2/2011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FCEBD-C0D3-4A2F-AAF6-D3F0D02A76D7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7FBD5-711C-405C-BF55-143E09372B03}" type="datetimeFigureOut">
              <a:rPr lang="el-GR" smtClean="0"/>
              <a:pPr/>
              <a:t>2/2/2011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13DD-4B29-40D0-A38C-E870AD3E116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7FBD5-711C-405C-BF55-143E09372B03}" type="datetimeFigureOut">
              <a:rPr lang="el-GR" smtClean="0"/>
              <a:pPr/>
              <a:t>2/2/2011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13DD-4B29-40D0-A38C-E870AD3E116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7FBD5-711C-405C-BF55-143E09372B03}" type="datetimeFigureOut">
              <a:rPr lang="el-GR" smtClean="0"/>
              <a:pPr/>
              <a:t>2/2/2011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13DD-4B29-40D0-A38C-E870AD3E116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7FBD5-711C-405C-BF55-143E09372B03}" type="datetimeFigureOut">
              <a:rPr lang="el-GR" smtClean="0"/>
              <a:pPr/>
              <a:t>2/2/2011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13DD-4B29-40D0-A38C-E870AD3E116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7FBD5-711C-405C-BF55-143E09372B03}" type="datetimeFigureOut">
              <a:rPr lang="el-GR" smtClean="0"/>
              <a:pPr/>
              <a:t>2/2/2011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13DD-4B29-40D0-A38C-E870AD3E116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7FBD5-711C-405C-BF55-143E09372B03}" type="datetimeFigureOut">
              <a:rPr lang="el-GR" smtClean="0"/>
              <a:pPr/>
              <a:t>2/2/2011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13DD-4B29-40D0-A38C-E870AD3E116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7FBD5-711C-405C-BF55-143E09372B03}" type="datetimeFigureOut">
              <a:rPr lang="el-GR" smtClean="0"/>
              <a:pPr/>
              <a:t>2/2/2011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13DD-4B29-40D0-A38C-E870AD3E116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7FBD5-711C-405C-BF55-143E09372B03}" type="datetimeFigureOut">
              <a:rPr lang="el-GR" smtClean="0"/>
              <a:pPr/>
              <a:t>2/2/2011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13DD-4B29-40D0-A38C-E870AD3E116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7FBD5-711C-405C-BF55-143E09372B03}" type="datetimeFigureOut">
              <a:rPr lang="el-GR" smtClean="0"/>
              <a:pPr/>
              <a:t>2/2/2011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13DD-4B29-40D0-A38C-E870AD3E116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7FBD5-711C-405C-BF55-143E09372B03}" type="datetimeFigureOut">
              <a:rPr lang="el-GR" smtClean="0"/>
              <a:pPr/>
              <a:t>2/2/2011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13DD-4B29-40D0-A38C-E870AD3E116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7FBD5-711C-405C-BF55-143E09372B03}" type="datetimeFigureOut">
              <a:rPr lang="el-GR" smtClean="0"/>
              <a:pPr/>
              <a:t>2/2/2011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13DD-4B29-40D0-A38C-E870AD3E116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7FBD5-711C-405C-BF55-143E09372B03}" type="datetimeFigureOut">
              <a:rPr lang="el-GR" smtClean="0"/>
              <a:pPr/>
              <a:t>2/2/2011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913DD-4B29-40D0-A38C-E870AD3E116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0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5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1785926"/>
            <a:ext cx="8572560" cy="2428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1285860"/>
            <a:ext cx="8715436" cy="4429156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285728"/>
            <a:ext cx="8643998" cy="6286544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57158" y="928670"/>
            <a:ext cx="8501122" cy="4357718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357166"/>
            <a:ext cx="8643998" cy="6143668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1071545"/>
            <a:ext cx="8572559" cy="4643471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57158" y="1214422"/>
            <a:ext cx="8572559" cy="4500594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1071546"/>
            <a:ext cx="8572559" cy="4714908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785794"/>
            <a:ext cx="8572560" cy="4857784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714356"/>
            <a:ext cx="8643998" cy="5572164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500042"/>
            <a:ext cx="8715436" cy="6000791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714356"/>
            <a:ext cx="8643998" cy="514353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1785927"/>
            <a:ext cx="8501122" cy="2000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571480"/>
            <a:ext cx="8572560" cy="5572164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928670"/>
            <a:ext cx="8643998" cy="5143536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357166"/>
            <a:ext cx="8643998" cy="6215107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642918"/>
            <a:ext cx="8643998" cy="5643602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785794"/>
            <a:ext cx="8715436" cy="5429288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1000109"/>
            <a:ext cx="8715436" cy="4572031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57158" y="1785926"/>
            <a:ext cx="8501122" cy="2643206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214290"/>
            <a:ext cx="8715436" cy="6429420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57159" y="1071547"/>
            <a:ext cx="8501122" cy="4143404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285728"/>
            <a:ext cx="8572561" cy="635798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1714489"/>
            <a:ext cx="8643997" cy="2714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1785927"/>
            <a:ext cx="8501122" cy="2857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2214554"/>
            <a:ext cx="8715436" cy="1624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1357298"/>
            <a:ext cx="8643999" cy="3500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1785927"/>
            <a:ext cx="8643999" cy="278608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785795"/>
            <a:ext cx="8572561" cy="457203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28596" y="785795"/>
            <a:ext cx="8286808" cy="450059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57159" y="1428737"/>
            <a:ext cx="8358246" cy="257176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2000240"/>
            <a:ext cx="8501122" cy="1500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857232"/>
            <a:ext cx="8501122" cy="442915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28597" y="1285860"/>
            <a:ext cx="8501121" cy="442915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857233"/>
            <a:ext cx="8572560" cy="457203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285728"/>
            <a:ext cx="8643998" cy="628654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1928803"/>
            <a:ext cx="8643999" cy="264320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1071547"/>
            <a:ext cx="8643998" cy="414340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571480"/>
            <a:ext cx="8643998" cy="592935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1857365"/>
            <a:ext cx="8715436" cy="178594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1357299"/>
            <a:ext cx="8643998" cy="335758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1" y="1357297"/>
            <a:ext cx="8572559" cy="328614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785794"/>
            <a:ext cx="8572559" cy="500066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785794"/>
            <a:ext cx="8643999" cy="550072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1285860"/>
            <a:ext cx="8572560" cy="350046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57158" y="1214421"/>
            <a:ext cx="8501122" cy="385765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1357298"/>
            <a:ext cx="8715437" cy="35719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642919"/>
            <a:ext cx="8643998" cy="542928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57158" y="1285860"/>
            <a:ext cx="8429683" cy="3143272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928671"/>
            <a:ext cx="8643998" cy="521497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785794"/>
            <a:ext cx="8715435" cy="535785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1142984"/>
            <a:ext cx="8643999" cy="328614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1571613"/>
            <a:ext cx="8715436" cy="200026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2143116"/>
            <a:ext cx="8715437" cy="1785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3" y="1714489"/>
            <a:ext cx="8643998" cy="271464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1214422"/>
            <a:ext cx="8643998" cy="414340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428604"/>
            <a:ext cx="8572559" cy="5786478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571481"/>
            <a:ext cx="8715436" cy="5786478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1000108"/>
            <a:ext cx="8572560" cy="4071966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357166"/>
            <a:ext cx="8643998" cy="6215106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1000108"/>
            <a:ext cx="8643998" cy="4500594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1357298"/>
            <a:ext cx="8572560" cy="3429024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928671"/>
            <a:ext cx="8572560" cy="4357717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500042"/>
            <a:ext cx="8643998" cy="53578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57158" y="1571613"/>
            <a:ext cx="8501122" cy="3000395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857232"/>
            <a:ext cx="8643998" cy="4214842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1071547"/>
            <a:ext cx="8501122" cy="3857652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1928802"/>
            <a:ext cx="8643999" cy="1357322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642918"/>
            <a:ext cx="8572560" cy="5143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1000108"/>
            <a:ext cx="8643999" cy="4357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857232"/>
            <a:ext cx="8643998" cy="535785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214290"/>
            <a:ext cx="8643998" cy="6357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928670"/>
            <a:ext cx="8715436" cy="4572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1500174"/>
            <a:ext cx="8429684" cy="3643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1285860"/>
            <a:ext cx="8501122" cy="4357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1142984"/>
            <a:ext cx="8572560" cy="4786346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1000108"/>
            <a:ext cx="8501122" cy="3857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57158" y="1214422"/>
            <a:ext cx="8429684" cy="4357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1" y="1285860"/>
            <a:ext cx="8572559" cy="35719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1428736"/>
            <a:ext cx="8715436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1071546"/>
            <a:ext cx="8572559" cy="4000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1000108"/>
            <a:ext cx="8215402" cy="3786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1428736"/>
            <a:ext cx="8715436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1500175"/>
            <a:ext cx="8643998" cy="3500461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1785926"/>
            <a:ext cx="8643998" cy="1500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57159" y="1357297"/>
            <a:ext cx="8215370" cy="29289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642919"/>
            <a:ext cx="8572561" cy="5500725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1" y="1357298"/>
            <a:ext cx="7929618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1571611"/>
            <a:ext cx="8643998" cy="1928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1142985"/>
            <a:ext cx="8643998" cy="30718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1214422"/>
            <a:ext cx="8572560" cy="2857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1214422"/>
            <a:ext cx="8501121" cy="3500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2000240"/>
            <a:ext cx="8643998" cy="142876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1285860"/>
            <a:ext cx="8643999" cy="4071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1285861"/>
            <a:ext cx="8643998" cy="29289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1785926"/>
            <a:ext cx="8643998" cy="2928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4283" y="1557338"/>
            <a:ext cx="8643998" cy="4568825"/>
          </a:xfrm>
        </p:spPr>
        <p:txBody>
          <a:bodyPr/>
          <a:lstStyle/>
          <a:p>
            <a:pPr>
              <a:buFontTx/>
              <a:buNone/>
            </a:pPr>
            <a:r>
              <a:rPr lang="en-US" dirty="0"/>
              <a:t>                                   </a:t>
            </a:r>
            <a:r>
              <a:rPr lang="en-US" dirty="0" smtClean="0"/>
              <a:t>      &lt;&gt;</a:t>
            </a:r>
            <a:endParaRPr lang="el-GR" dirty="0"/>
          </a:p>
        </p:txBody>
      </p:sp>
      <p:sp>
        <p:nvSpPr>
          <p:cNvPr id="81925" name="Line 5"/>
          <p:cNvSpPr>
            <a:spLocks noChangeShapeType="1"/>
          </p:cNvSpPr>
          <p:nvPr/>
        </p:nvSpPr>
        <p:spPr bwMode="auto">
          <a:xfrm flipH="1">
            <a:off x="2484438" y="2060575"/>
            <a:ext cx="1800225" cy="2808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81926" name="Line 6"/>
          <p:cNvSpPr>
            <a:spLocks noChangeShapeType="1"/>
          </p:cNvSpPr>
          <p:nvPr/>
        </p:nvSpPr>
        <p:spPr bwMode="auto">
          <a:xfrm>
            <a:off x="4284663" y="2060575"/>
            <a:ext cx="1654175" cy="2881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81929" name="Line 9"/>
          <p:cNvSpPr>
            <a:spLocks noChangeShapeType="1"/>
          </p:cNvSpPr>
          <p:nvPr/>
        </p:nvSpPr>
        <p:spPr bwMode="auto">
          <a:xfrm>
            <a:off x="2916238" y="4221163"/>
            <a:ext cx="2592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81930" name="Line 10"/>
          <p:cNvSpPr>
            <a:spLocks noChangeShapeType="1"/>
          </p:cNvSpPr>
          <p:nvPr/>
        </p:nvSpPr>
        <p:spPr bwMode="auto">
          <a:xfrm flipH="1">
            <a:off x="3419475" y="2060575"/>
            <a:ext cx="865188" cy="2808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81931" name="Line 11"/>
          <p:cNvSpPr>
            <a:spLocks noChangeShapeType="1"/>
          </p:cNvSpPr>
          <p:nvPr/>
        </p:nvSpPr>
        <p:spPr bwMode="auto">
          <a:xfrm>
            <a:off x="4284663" y="2060575"/>
            <a:ext cx="503237" cy="273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81932" name="Text Box 12"/>
          <p:cNvSpPr txBox="1">
            <a:spLocks noChangeArrowheads="1"/>
          </p:cNvSpPr>
          <p:nvPr/>
        </p:nvSpPr>
        <p:spPr bwMode="auto">
          <a:xfrm>
            <a:off x="5632450" y="4025900"/>
            <a:ext cx="10271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N-level</a:t>
            </a:r>
            <a:endParaRPr lang="el-GR"/>
          </a:p>
        </p:txBody>
      </p:sp>
      <p:sp>
        <p:nvSpPr>
          <p:cNvPr id="81933" name="Text Box 13"/>
          <p:cNvSpPr txBox="1">
            <a:spLocks noChangeArrowheads="1"/>
          </p:cNvSpPr>
          <p:nvPr/>
        </p:nvSpPr>
        <p:spPr bwMode="auto">
          <a:xfrm>
            <a:off x="3419475" y="4724400"/>
            <a:ext cx="2730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/>
              <a:t>α</a:t>
            </a:r>
          </a:p>
        </p:txBody>
      </p:sp>
      <p:sp>
        <p:nvSpPr>
          <p:cNvPr id="81934" name="Text Box 14"/>
          <p:cNvSpPr txBox="1">
            <a:spLocks noChangeArrowheads="1"/>
          </p:cNvSpPr>
          <p:nvPr/>
        </p:nvSpPr>
        <p:spPr bwMode="auto">
          <a:xfrm>
            <a:off x="4767263" y="4746625"/>
            <a:ext cx="2714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/>
              <a:t>β</a:t>
            </a:r>
          </a:p>
        </p:txBody>
      </p:sp>
      <p:sp>
        <p:nvSpPr>
          <p:cNvPr id="81935" name="Text Box 15"/>
          <p:cNvSpPr txBox="1">
            <a:spLocks noChangeArrowheads="1"/>
          </p:cNvSpPr>
          <p:nvPr/>
        </p:nvSpPr>
        <p:spPr bwMode="auto">
          <a:xfrm>
            <a:off x="3203575" y="3881438"/>
            <a:ext cx="647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N</a:t>
            </a:r>
            <a:r>
              <a:rPr lang="el-GR" baseline="-25000"/>
              <a:t>α</a:t>
            </a:r>
          </a:p>
        </p:txBody>
      </p:sp>
      <p:sp>
        <p:nvSpPr>
          <p:cNvPr id="81936" name="Text Box 16"/>
          <p:cNvSpPr txBox="1">
            <a:spLocks noChangeArrowheads="1"/>
          </p:cNvSpPr>
          <p:nvPr/>
        </p:nvSpPr>
        <p:spPr bwMode="auto">
          <a:xfrm>
            <a:off x="4643438" y="3860800"/>
            <a:ext cx="4524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N</a:t>
            </a:r>
            <a:r>
              <a:rPr lang="el-GR" baseline="-25000"/>
              <a:t>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3" y="1571613"/>
            <a:ext cx="8715436" cy="3286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1214422"/>
            <a:ext cx="8715436" cy="321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1071547"/>
            <a:ext cx="8643998" cy="4214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1500174"/>
            <a:ext cx="8715436" cy="2857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1" y="1714488"/>
            <a:ext cx="8643997" cy="1857388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1428736"/>
            <a:ext cx="8501122" cy="2928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1571613"/>
            <a:ext cx="8715436" cy="2643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57158" y="1214422"/>
            <a:ext cx="8358246" cy="3143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3" y="1643050"/>
            <a:ext cx="8572560" cy="3071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1000109"/>
            <a:ext cx="8643997" cy="3786213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357166"/>
            <a:ext cx="8643998" cy="5072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1357298"/>
            <a:ext cx="8643999" cy="3714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57158" y="928670"/>
            <a:ext cx="8501122" cy="30718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3" y="714356"/>
            <a:ext cx="8572560" cy="4643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28597" y="1357298"/>
            <a:ext cx="8429684" cy="3357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428604"/>
            <a:ext cx="8572559" cy="60722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500042"/>
            <a:ext cx="8358246" cy="5643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500042"/>
            <a:ext cx="8572560" cy="5143536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1071546"/>
            <a:ext cx="8643998" cy="3786214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282" y="785794"/>
            <a:ext cx="8572560" cy="5143536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642918"/>
            <a:ext cx="8572559" cy="500066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20" y="1000108"/>
            <a:ext cx="8643997" cy="4000528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center}&#10;&#10;&#10;{\Large \bf The construction of concepts: from Euclid's geometric&#10;concepts to Brouwer's species}\\[3mm]&#10;Iosif Petrakis\\&#10;Mathematisches Institut LMU\\[6mm]&#10;02.02.2011, Oberseminar&#10;&#10;&#10;&#10;\end{center}&#10;&#10;&#10;&#10;&#10;&#10;\end{document}"/>
  <p:tag name="IGUANATEXSIZE" val="2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 \textbf{Proposition I.30:} If $Q_{b}(a)$ and $Q_{b}(c)$,&#10;then $Q_{c}(a)$.\\[2mm]&#10;Its proof requires Proposition I.29 (i.e., the FP) and proves&#10;trivially the uniqueness of the parallel line. This uniqueness, or&#10;$${FP} \Rightarrow {PA},$$ is \textbf{not} included in the Elements.\\[2mm]&#10;\textbf{ Proposition I.31:} Construction of a straight line $a$,&#10;through a given point $A$ outside line $b$, such that,&#10;$Q_{b}(a)$.\\[2mm]&#10;Its proof consists in the construction of lines $c$ and $a$ such&#10;that, $P_{b,c}(a)$. Then, from Proposition I.27, $Q_{b}(a)$ also&#10;holds.&#10;&#10;&#10;&#10;&#10;&#10;&#10;\end{document}"/>
  <p:tag name="IGUANATEXSIZE" val="2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 \textbf{For G\&quot;{o}del:} the notion of computable&#10;function(al) of finite type, \textbf{while also abstract}, is more&#10;definite than the abstract notion of proof that underlies&#10;intuitionistic reasoning.\\[2mm]&#10;\textbf{But Brouwer:} (i) by his BD he tried to explicate the&#10;abstract notion of proof $R_{u}$ ``taming'' in that way the possible&#10;infinity of the totality of arbitrary constructive proofs $R_{u}$ and\\[1mm]&#10;(ii) he adhered to infinite totalities for which we can give a&#10;finite procedure for generating all their elements.\\[2mm]&#10;\textbf{The Nijmegen school of intuitionism:} do not accept as&#10;meaningful the operation of forming the set of functions from $X$ to&#10;$Y$, found also in Myhill's constructive set theory as a&#10;formalization of BISH.&#10;&#10;&#10;&#10;&#10;&#10;&#10;\end{document}"/>
  <p:tag name="IGUANATEXSIZE" val="2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 \textbf{Standard description of species:} A species $E$ of&#10;already constructed objects $a$ is a property defined on them.\\[2mm]&#10;Since $E$ is a property on already existed objects impredicative&#10;definitions are avoided.\\&#10;The \textbf{order of a species} is defined inductively as follows:\\[1mm]&#10;\textbf{(i) }Mathematical objects, like natural numbers, spread choice-sequences, are species of order 0.\\&#10;\textbf{(ii)} If the already constructed objects $a$ on which $E$ is&#10;applied are of order $n$, then $E$ is a mathematical object of order&#10;$n+1$.\\[1mm]&#10;In that way a hierarchy analogous to the hierarchy of sets in type&#10;theory is formed.\\&#10;A species of already constructed objects is a new object which is&#10;considered legitimate from the intuitionistic point of view.\\[2mm]&#10;\textbf{The central question on species (CQS):} Why defining a&#10;property $E$ on already constructed objects $a$ is enough to accept&#10;$E$ constructively? Is that enough to mentally grasp $E$?&#10;&#10;&#10;&#10;&#10;&#10;&#10;&#10;&#10;&#10;\end{document}"/>
  <p:tag name="IGUANATEXSIZE" val="2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 \textbf{A first naive answer to the CQS (Brouwer-van&#10;Atten) through the intuition of two-ity:} the already constructed&#10;objects $a$ on which $E$ is referred to and the already constructed&#10;objects $a$ which actually satisfy $E$ form a \textbf{pair}, the&#10;components of which are connected through $E$.\\[1mm]&#10;$E$ \textbf{``holds together''} these two distinct systems, a&#10;reflection of the initial intuition of two-ity.\\&#10;The CS separates from objects $a$ those which satisfy $E$ and this&#10;is a new construction, a new object and at the same time connected&#10;to the initial system of objects $a$.\\[2mm]&#10;\textbf{This ``explanation'' is not at all persuasive}, since in&#10;that way all classical properties, only defined on pre-existed&#10;objects, are also acceptable and there is no real boundary between&#10;classical and intuitionistic properties.&#10;&#10;&#10;&#10;&#10;&#10;\end{document}"/>
  <p:tag name="IGUANATEXSIZE" val="2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 \textbf{Brouwer (1919):} The axiom of Comprehension-on the&#10;basis of which all things which have a certain property unite into a&#10;set (even in the later, modified version given by Zermelo)-is&#10;inadmissible and useless; a legitimate basis of mathematics can only&#10;be found in a \textbf{constructive definition of set}.\\[2mm]&#10;In order that SAI is compatible to FAI, there must be something more&#10;in the standard description of species.\\[1mm]&#10;We find an additional element in Brouwer's description of species&#10;which separates species from classical properties.\\[2mm]&#10;\textbf{Brouwer's normative description of species (1925):} A&#10;species $E$ of already constructed objects is a property defined on&#10;them, which is \textbf{conceptually completed}.&#10;&#10;&#10;&#10;&#10;&#10;&#10;&#10;&#10;&#10;&#10;&#10;&#10;\end{document}"/>
  <p:tag name="IGUANATEXSIZE" val="2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 $\bullet$ A species is actually a pair&#10;$$(E, K(E)),$$ where $E$ is the formulated property and $K(E)$ is a&#10;construction which accompanies the formulation of $E$.\\[2mm]&#10;$K(E)$ is the conceptual completion of property $E$, the element of&#10;difference between classical and intuitionistic property, the&#10;additional element to the standard description of species.\\[2mm]&#10;$\bullet$ \textbf{Unfortunately}, Brouwer's references to $K(E)$ are&#10;scarce and, although it is logically necessary, it is not found in&#10;the related literature.\\[2mm]&#10;$\bullet$ \textbf{Unfortunately}, Brouwer is not always consistent&#10;to his normative description of species.&#10;&#10;&#10;&#10;&#10;&#10;&#10;&#10;&#10;&#10;&#10;&#10;\end{document}"/>
  <p:tag name="IGUANATEXSIZE" val="2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center}&#10;\textbf{Basic ``Good'' Examples of Brouwerian Species}&#10;\end{center}&#10;&#10;\noindent \textbf{(1)} The species $\omega$ of natural numbers.\\[1mm]&#10;\textbf{(2)} The species $[M]$ of $M$-choice sequences.\\[1mm]&#10;The generation of $[M]$ is similar to $\omega$. $\Lambda_{M}$, like&#10;$\omega$, embodies a common mechanism of construction of certain&#10;mathematical objects, rather than a property defined on pre-existed&#10;objects, since $M$-choice sequences are not already constructed but&#10;under on-going construction.\\[1mm]&#10;$[M]$, $\omega$: can be considered as \textbf{fundamental species,&#10;or species of order 0}.\\[2mm]&#10;\textbf{Comment:} There are post-Brouwer concepts of choice sequence&#10;independently from a spread, the main problem of which is that they&#10;do not seem to form a species, so that we can talk about them a a&#10;single entity or property. \textbf{They do not seem to be generated&#10;by a common mechanism}.&#10;&#10;&#10;&#10;&#10;&#10;&#10;&#10;&#10;&#10;&#10;\end{document}"/>
  <p:tag name="IGUANATEXSIZE" val="2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 \textbf{(3)} The species $M(u)$ of all sequences in $[M]$&#10;s.t ${\alpha} \succ {u}$.\\[1mm]&#10;\textbf{(4)} The species $B_{\varphi}$ of critical nodes of an&#10;intuitionistic function $\varphi: 2^{\omega} \rightarrow&#10;\omega$.\\[1mm]&#10;\textbf{(5)} \textbf{Well-ordered species - inductively defined:}&#10;\textbf{(i)} if $A$ is one-element species, then it is a w.o.s. The&#10;element of an one-element species is a natural number or an element&#10;of some \emph{decidable species}.\\&#10;\textbf{(ii)} if $A_{1}, A_{2}, ..., A_{n}$ are disjoint w.o.s, then&#10;their ordered sum $\bigoplus_{{i} = {1}}^{n}A_{i}$ is a w.o.s, where&#10;$\bigoplus_{{i} = {1}}^{n}A_{i}$ is the union of $A_{i}$ such that,&#10;each $A_{i}$ preserves its order and $j &lt; k$, then ${a} \prec {b}$,&#10;for ${a} \in {A_{j}}$ and ${b} \in {A_{k}}$.\\&#10;\textbf{(iii)} if $A_{1}, A_{2}, ..., A_{n}, ...$, is a&#10;constructively given (i.e., given through an algorithm )sequence of&#10;disjoint w.o.s, then their infinite ordered sum $\bigoplus_{{i} =&#10;{1}}^{\infty}A_{i}$ is a w.o.s, where&#10;$\bigoplus_{{i} = {1}}^{\infty}A_{i}$ is defined analogously.\\[2mm]&#10;Hence, a non-trivial w.o.s is a structure of the form&#10;$${\bigoplus_{{i} = {1}}^{n}A_{i}} = {(\bigvee_{{i} =&#10;{1}}^{n}A_{i}, \prec)}, \ \ \ \  {\bigoplus_{{i} =&#10;{1}}^{\infty}A_{i}} = {(\bigvee_{{i} = {1}}^{\infty}A_{i},&#10;\prec)}.$$&#10;&#10;&#10;&#10;&#10;&#10;\end{document}"/>
  <p:tag name="IGUANATEXSIZE" val="2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center}&#10;\textbf{Some ``Bad'' Examples of Brouwerian Species}&#10;\end{center}&#10;&#10;\noindent&#10;\textbf{(6)} The \textbf{empty} species.\\[1mm]&#10;\textbf{(7)} A \textbf{fleeing property} on natural numbers, $A(n)$, satisfying:\\[1mm]&#10;(i) $(\forall{n})(A(n) \ \vee \ \neg{A(n)})$.\\&#10;(ii) We cannot neither prove $\exists{nA(n)}$ nor&#10;$(\forall{n})\neg{A(n)}$.\\[1mm]&#10;E.g., consider $A(n)$ to be&#10;\begin{center}&#10;$A(n)$: the first $n$ elements of the decimal expansion of $\pi$&#10;contain the sequence $01234567890123456789$.&#10;\end{center}&#10;Brouwer defines $M_{1}$ as the spread generating only the zero&#10;sequence $\overline{0}$ and $M_{2}$ generating only one sequence by&#10;the following law:&#10;$$ \alpha(n) = \left\{\begin{array}{ll}&#10;                    1                       &amp;\mbox{, if $A(n)$}\\&#10;                    0                       &amp;\mbox{, if $\neg{A(n)}$}&#10;                    \end{array}&#10;               \right. $$&#10;We cannot tell if their intersection is $M_{1}$ or the empty spread.&#10;So, there is no $\Lambda_{{M_{1}} \wedge {M_{2}}}$, since a node of&#10;length $1$ cannot be determined.&#10;&#10;&#10;&#10;&#10;&#10;&#10;&#10;\end{document}"/>
  <p:tag name="IGUANATEXSIZE" val="2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noindent $\bullet$ $\neg{[{Decidable \ A(n)} \Rightarrow&#10;{Constructed \ A(n)}]}$.\\[1mm]&#10;the decimal expansion of $\pi$ is not a complete&#10;construction.\\[1mm]&#10;$\bullet$ \textbf{Brouwer is close to Bishop} accepting fleeing&#10;properties, but&#10;elsewhere\\[1mm]&#10;\textbf{He acknowledges the need for the construction of elementhood}.\\[1mm]&#10;$\bullet$ Two species $A, B$, differently defined, are&#10;\textbf{equal}, ${A} \approx {B}$, iff ${{x} \in {A}}&#10;\Leftrightarrow {{x} \in {B}}$.\\[2mm]&#10;$\bullet$ \textbf{Operations on species:}\\[1mm]&#10;${A} \wedge {B}$,\\&#10;${A} \vee {B}$,\\&#10;${A} \preceq {B}$,\\&#10;${A} \preceq {B}$ and $A^{c}$ in $B$. But $${B} = {{A} \vee&#10;{A^{c}}}$$ does not hold.&#10;&#10;&#10;&#10;&#10;&#10;&#10;&#10;\end{document}"/>
  <p:tag name="IGUANATEXSIZE" val="2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begin{center}&#10;\textbf{The three kinds of non-fundamental concepts within a constructive&#10;theory $\mathcal{T}$}&#10;\end{center}&#10;&#10;\noindent \textbf{(I)} Firstly $P$ is a formulation, properly&#10;defined (e.g., predicatively) within $\mathcal{T}$. At this stage&#10;$P$ is called \textbf{hypothetical-property} or \textbf{hypothetical-species}.\\[2mm]&#10;\textbf{(II)} Then we check if there is actually some&#10;$\mathcal{T}$-object $a$ such that $P(a)$. It is only then that $P$&#10;has some non-linguistic meaning ($G$, Brouwer). Then $P$ is called&#10;an \textbf{actual property}.\\[1mm]&#10;If it is proven within $\mathcal{T}$ that $P$ cannot be actual, it&#10;is called an \textbf{empty property}.\\[2mm]&#10;\textbf{(III)} In order to have a construction $K(P)$ of an actual&#10;property we need to answer within $\mathcal{T}$ how do we mentally&#10;grasp $P$.\\&#10;Having stated the fundamental $\mathcal{T}$-objects and&#10;$\mathcal{T}$-algorithms and the ways of constructing new objects&#10;and algorithms from the fundamental ones, we describe how the object&#10;$P$ is $\mathcal{T}$-constructed or which $\mathcal{T}$-algorithms&#10;satisfy $P$.\\Then $P$ is called a \textbf{real concept} or a&#10;\textbf{real species}.&#10;&#10;&#10;&#10;&#10;&#10;&#10;&#10;\end{document}"/>
  <p:tag name="IGUANATEXSIZE" val="2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noindent \textbf{Within SI (from Proclus to Hartshorne):} The&#10;construction of Proposition I.31 requires only Proposition I.27,&#10;therefore it is independent from the FP. So, it could be placed&#10;right after Proposition I.27 and before Proposition I.29.\\[2mm]&#10;This independence of the FP from the parallel construction made many&#10;mathematicians to consider the FP as a theorem rather than as a&#10;Postulate.&#10;&#10;&#10;&#10;\end{document}&#10;&#10;&#10;&#10;&#10;&#10;&#10;&#10;&#10;&#10;&#10;&#10;&#10;&#10;&#10;&#10;&#10;&#10;&#10;&#10;&#10;&#10;&#10;&#10;&#10;&#10;&#10;&#10;&#10;&#10;&#10;&#10;&#10;&#10;&#10;&#10;&#10;&#10;&#10;&#10;&#10;&#10;&#10;&#10;"/>
  <p:tag name="IGUANATEXSIZE" val="2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begin{center}&#10;\textbf{Regarding our initial questions}&#10;\end{center}&#10;&#10;\noindent \textbf{(1)} We think that we have shown that CM is much&#10;more than doing mathematics in a formal system based on&#10;intuitionistic logic. This is CM without epistemology, but, in our&#10;view, the question of understanding of concepts is not answered by a&#10;formalization e.g., of BISH.\\[1mm]&#10;\textbf{Formalization does not mean necessarily foundation}.\\[2mm]&#10;\textbf{(2)} Brouwer's intuitionism is, unfortunately not in a&#10;consistent way, a theory the constructive character of which is not&#10;fully grasped from INT. What is missing is the construction of&#10;concepts. INT is based on an axiomatic CST (e.g., Myhill's system)&#10;which does not explain why and how do we understand concepts like&#10;$A^{B}$.\\[2mm]&#10;\textbf{(3)} We think that a reconstruction of BIA, despite&#10;Brouwer's inconsistencies, along the above line of construction of&#10;concepts is justified.&#10;&#10;&#10;&#10;&#10;&#10;&#10;&#10;&#10;\end{document}"/>
  <p:tag name="IGUANATEXSIZE" val="2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&#10;$\bullet$ We present a (not necessarily complete) \textbf{list of possible&#10;intuitionistic functions} $\varphi: {2^{\omega}} \rightarrow&#10;{\omega}$ and study FAN on them.\\[1mm]&#10;$\bullet$ We do not use some already known list of recursive&#10;functionals (e.g., Kleene, or Grzegorczyk) because:\\&#10;\textbf{(i)} these functionals are not intuitionistic functions,&#10;and\\&#10;\textbf{(ii)} the classical computability theory of these&#10;functionals is based on a concept of algorithm which is not&#10;compatible to a constructive $\mathcal{T}$ which does not accept&#10;Markov's principle or waiting arguments. E.g., If $g:&#10;N^{{k} + {1}} \rightarrow N$ is a computable&#10;function, then $g$ defines a function $f$, where&#10;$$ f(x) = \left\{ \begin{array}{ll}&#10;                     ({\mu}y){g(x, y)} = {1}           &amp;\mbox{, if $(\exists{y}){g(x, y)} = {1}$}\\&#10;                     -                                 &amp;\mbox{, otherwise}&#10;                     \end{array}&#10;            \right. $$&#10;$f$ is classically considered computable because of the following&#10;computing algorithm of $f$: If $x$ is such that $(\exists{y}){g(x,&#10;y)} = {1}$, then in order to find the minimum $({\mu}y){g(x, y)} =&#10;{1}$ we just check $g(x, 0), g(x, 1), ...,$ until we find the first&#10;$y$ for which ${g(x, y)} = {1}$, without&#10;knowing though, a prior bound to this procedure.\\&#10;We call such an argument, which is standard in CCT, a&#10;\textbf{Markov-argument}, or a \textbf{``waiting'' argument}.&#10;&#10;\end{document}"/>
  <p:tag name="IGUANATEXSIZE" val="2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 $\bullet$ In [Petr. 2011] (pre-print) we define a concept&#10;of algorithm which does not include waiting arguments.\\&#10;A \textbf{bounded algorithm} $A$ is roughly a law determining for&#10;each proper input $x$, an output $A(x)$ in finite computational&#10;time.\\[1mm]&#10;$\bullet$ Each primitive recursive function is a b-recursive&#10;function.\\&#10;$\bullet$ Each recursive function is a b-recursive&#10;function (using a different definition of the minimization&#10;algorithm).\\[1mm]&#10;Suppose $(\forall{z})\exists{g(z)}$, or $g$, where $z$ is a $({k} +&#10;{1})$-tuple of naturals, is a b.a with computational bound&#10;$\Lambda(z)$ and $(\forall{x})(\exists{y}){g(x, y)} = {1}$, or&#10;$g^{*}$, where ${(x, y)} = {z}$, is also a b.a i.e., a&#10;correspondence to each proper $x$ of a natural $y$ and a proof of&#10;${g(x, y)} = {1}$, with a bound $M(x)$ Then, the \emph{minimization&#10;algorithm} $\mu(g, g^{*})$ of $g, g^{*}$ is&#10;$${\mu(g, g^{*})} = {(\forall{x})\exists{f(x)}},$$ where $${f(x)} =&#10;{({\mu}y){g(x, y)} = {1}}.$$&#10;&#10;&#10;&#10;&#10;&#10;&#10;&#10;&#10;&#10;&#10;&#10;\end{document}"/>
  <p:tag name="IGUANATEXSIZE" val="2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noindent \textbf{(I) (i)} ${\varphi(\alpha)} = {n}$, for some fixed&#10;$n$.\\&#10;\textbf{(ii)} ${\varphi(\alpha)} = {\alpha(n)}$, for some fixed&#10;$n$.\\&#10;\textbf{(iii)} If $f: \omega \rightarrow \omega$ and $n$ are fixed,&#10;then&#10;$${\varphi(\alpha)} = {f(\alpha(n))},$$&#10;$${\varphi(\alpha)} = {\alpha(f(n))}.$$&#10;\textbf{(II)} If ${u} \in {2^{&lt; \omega}}$ and $\varphi: {2^{\omega}}&#10;\rightarrow {\omega}$ are fixed, then we define&#10;$${\vartheta_{1}(\alpha)} = {\varphi({u} * {\alpha})},$$&#10;$${\vartheta_{2}(\alpha)} = {\varphi((\alpha_{0}, \alpha_{1}, ..., \alpha_{m}) * {u} * (\alpha_{m + 1}, \alpha_{m + 2},&#10;...))},$$&#10;$${\vartheta_{3}(\alpha)} = {\varphi({\overline{\alpha}(n)} * {u} * ({\alpha_{n + |u|}}, \alpha_{n + |u| + 1}, ...))},$$&#10;$${\vartheta_{4}(\alpha)} = {\varphi(\alpha_{0}, ...., \alpha_{i_{0} - 1}, u_{0}, \alpha_{i_{0} + 1},&#10;..., \alpha_{i_{m - 1} - 1}, u_{m - 1}, \alpha_{i_{m - 1} + 1}, ...&#10;)}.$$&#10;&#10;&#10;&#10;&#10;&#10;&#10;&#10;&#10;\end{document}"/>
  <p:tag name="IGUANATEXSIZE" val="2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 \textbf{(III) (i)} If $\varphi_{1}, \varphi_{2}, ...,&#10;\varphi_{n} : {2^{\omega}} \rightarrow {\omega}$ are fixed and $h:&#10;\omega^{n} \rightarrow \omega$ is a b-recursive function, then&#10;$${\varphi(\alpha)} = {h(\varphi_{1}(\alpha), \varphi_{2}(\alpha), ...,&#10;\varphi_{n}(\alpha))}.$$ \textbf{(ii)} If $(\varphi_{n})_{n}$ is a&#10;constructively given sequence of $\varphi_{n} : {2^{\omega}}&#10;\rightarrow {\omega}$ i.e., $$(\exists{M})(\forall{n})\varphi_{n} \&#10;is \ known \ &lt; {M}-steps,$$ and for each $\alpha$, the set&#10;$\{N_{n}(\alpha) \ | \ {n} \in {N}\}$ , where, for each $n$,&#10;${\varphi_{n}(\alpha)} = {\varphi^{*}(\overline{\alpha}(N_{n}))}$,&#10;is bounded by some $M(\alpha)$, then $${\varphi(\alpha)} =&#10;{h(\varphi_{1}(\alpha), \varphi_{2}(\alpha), ...,&#10;\varphi_{n}(\alpha), ...)},$$ where $h: \omega^{\omega} \rightarrow&#10;\omega$.&#10;&#10;&#10;&#10;&#10;&#10;&#10;&#10;&#10;&#10;&#10;&#10;\end{document}"/>
  <p:tag name="IGUANATEXSIZE" val="2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 \textbf{(IV)} Let $B$ be a finite thin bar of $2^{\omega}$&#10;and $\varphi^{*}$ be defined on each finite node $u$ of $B$ as we&#10;please. Then, $${\varphi(\alpha)} = {\varphi^{*}(u)},$$ where $u$ is&#10;the unique node of $B$ such that ${\alpha} \succ {u}$.\\[1mm]&#10;\textbf{(V)} Let $\Phi: 2^{\omega} \rightarrow 2^{\omega}$ an&#10;intuitionistic Function and $\varphi: {2^{\omega}} \rightarrow&#10;{\omega}$. Then, $${\vartheta(\alpha)} = {({\varphi} \circ&#10;{\Phi})(\alpha)}.$$&#10;&#10;&#10;&#10;&#10;&#10;&#10;&#10;&#10;&#10;&#10;\end{document}"/>
  <p:tag name="IGUANATEXSIZE" val="2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 \textbf{(VI) (i)} Let $A$ be a (decidable) predicate on&#10;the species ${2^{\omega}} \times {\omega}$ such that&#10;$$(H) \ \ \ \ (\forall{\alpha})(\exists{n})A(\alpha, n),$$ and $A$ is continuous&#10;i.e., $$(\exists{A^{*}})(\forall{\alpha})(\exists{N}){A(\alpha, n)}&#10;\Leftrightarrow {A^{*}(\overline{\alpha}(N), n)},$$ where $A^{*}$ a&#10;(decidable) predicate on ${2^{&lt; \omega}} \times {\omega}$.\\&#10;Then, we define $\varphi_{1}$ be the function satisfying&#10;$$(\forall{\alpha})A(\alpha, \varphi_{1}(\alpha)).$$ \textbf{(ii)} Also we define&#10;$${\varphi_{2}(\alpha)} = {min\{n \ | \ A(\alpha, n)\}}.$$&#10;\textbf{(iii)} If $A_{1}(\alpha, n), A_{2}(\alpha, n), ...,&#10;A_{k}(\alpha, n)$ are also monotone, satisfying (H), then e.g., the&#10;predicate&#10;$${O(\alpha, n)} \Leftrightarrow {{A_{1}(\alpha, n)} \wedge&#10;{A_{2}(\alpha, n)} \wedge ... \wedge {A_{k}(\alpha, n)}}$$ is&#10;monotone and continuous and $${\varphi_{3}(\alpha)} = {min\{n \ | \&#10;O(\alpha, n)\}}.$$&#10;&#10;&#10;&#10;&#10;&#10;&#10;&#10;&#10;&#10;\end{document}"/>
  <p:tag name="IGUANATEXSIZE" val="2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 \textbf{Proposition (inductively)):} \textbf{(i)} All&#10;functions $\varphi$ defined above are intuitionistic i.e., we can&#10;effectively define some monotone $\varphi^{*}: 2^{&lt; \omega}&#10;\rightarrow \omega$ which computes $\varphi$.\\&#10;\textbf{(ii)} All intuitionistic functions (I)-(V) satisfy FAN.\\&#10;Functions (VI) satisfy FAN if the corresponding predicates satisfy&#10;the corresponding to FAN condition.\\[2mm]&#10;\textbf{A variation of Church's Thesis:} If for the int. functions&#10;$\varphi$ (I)-(V), that we can define without reproducing the&#10;analysis of the same algorithm inherent to the definition of&#10;$\varphi$ $$(\forall{\alpha})(\exists{n}){\varphi(\alpha)} =&#10;{\varphi^{*}(\overline{\alpha}(n))}$$ FAN is proved, then it is safe&#10;to say that FAN is intuitionistically true.&#10;&#10;&#10;&#10;&#10;&#10;&#10;&#10;\end{document}"/>
  <p:tag name="IGUANATEXSIZE" val="2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center}&#10;\textbf{An intuitive ``justification'' of the fan theorem}&#10;\end{center}&#10;&#10;\noindent&#10;$\bullet$ By CP, $2^{\omega}$ cannot be embedded into $\omega$.\\&#10;$\bullet$ How can a CS mentally grasp the hypothesis&#10;$(\forall{\alpha})(\exists{n}){\varphi(\alpha)} =&#10;{\varphi^{*}(\overline{\alpha}(n))}$ or&#10;$(\forall{\alpha})(\exists{n})A(\alpha, n)$?\\[2mm]&#10;$\bullet$ By a decomposition of $2^{\omega}$ as follows&#10;(\textbf{Cantor-Bendixson} for $2^{\omega}$):\\[1mm]&#10;$${2^{\omega}} = {{T} \vee {S}},$$ where $T$ is a constructed&#10;subspecies of $2^{\omega}$, for which we know a finite mechanism of&#10;generation of his points, $T$ is a constructively given sequence of&#10;points, and $${{T} \wedge {S}} = {\emptyset}.$$ Then, by finding the&#10;global bounds $N_{T}, N_{S}$, by the uniform knowledge that we&#10;supposed for $T, S$ and by defining&#10;$${N} = {max\{N_{T}, N_{S}\}}$$ we get the required global bound.\\&#10;Of course, this ``justification'' of FAN sounds as an axiom very&#10;close to FAN itself. It is yet an informal reformulation of FAN.&#10;&#10;&#10;&#10;&#10;&#10;&#10;&#10;&#10;\end{document}"/>
  <p:tag name="IGUANATEXSIZE" val="2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noindent The place of the parallel construction after the first use&#10;of the FP is explained, though not with absolute certainty, as an&#10;\textbf{expression of Euclid’s need, before giving the construction,&#10;to place beyond all doubt the fact that  only one such parallel can&#10;be drawn} (Heath vol1. p.316).\\[1mm]&#10;If it was placed right after Proposition I.27, we could only have&#10;the existence of the parallel line. Now, we are certain of the&#10;uniqueness of the parallel line.\\[1mm]&#10;\textbf{The “true” meaning of the FP is its uniqueness content.}&#10;&#10;&#10;\end{document}&#10;&#10;&#10;&#10;&#10;&#10;&#10;&#10;&#10;&#10;&#10;&#10;&#10;&#10;&#10;&#10;&#10;&#10;&#10;&#10;&#10;&#10;&#10;&#10;&#10;&#10;&#10;&#10;&#10;&#10;&#10;&#10;&#10;&#10;&#10;&#10;&#10;&#10;&#10;&#10;&#10;&#10;&#10;&#10;"/>
  <p:tag name="IGUANATEXSIZE" val="2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center}&#10;\textbf{Why SI is inadequate}&#10;\end{center}&#10;&#10;\noindent \textbf{(1)} There is no explanation why Euclid preferred&#10;his formulation of the FP than the uniqueness assumption.\\[2mm]&#10;\textbf{(2)} The First Postulate (we can construct a line segment&#10;between two points) does not mention its uniqueness, though it is&#10;used in Prop. I.4 (in the form: two straight lines cannot enclose a&#10;space). Euclid does not mention the uniqueness of the circle of the&#10;Third Postulate too.&#10;&#10;&#10;\end{document}"/>
  <p:tag name="IGUANATEXSIZE" val="2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noindent \textbf{Proposition I.11:} Construction of a perpendicular&#10;to a given line segment from a given point on it.\\[2mm]&#10;\textbf{(3)} Its uniqueness (not in Euclid) is proved by the Fourth&#10;Postulate (all right angles are equal), the  first use of which is&#10;in Proposition I.14!&#10;&#10;&#10;\end{document}"/>
  <p:tag name="IGUANATEXSIZE" val="2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noindent \textbf{Proposition I.12:} Construction of a perpendicular&#10;to a given infinite line from a point not on it.\\[2mm]&#10;This construction does not require the Fourth Postulate but its&#10;uniqueness (not in Euclid) does (also Proposition I.16).\\[1mm]&#10;\textbf{(4)} This perpendicular construction is not used in&#10;Propositions I.13-I.16 so, it could be placed right&#10;after Proposition I.16.\\[1mm]&#10;But in a situation completely analogous to the parallel&#10;construction, Euclid does not consider it necessary, before giving&#10;the construction, to place beyond all doubt that one perpendicular&#10;only can be drawn.&#10;&#10;&#10;&#10;\end{document}"/>
  <p:tag name="IGUANATEXSIZE" val="2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noindent \textbf{(1)} We have undermined the supposed need of&#10;Euclid to justify a uniqueness assumption for the object under&#10;construction before its construction.\\[2mm]&#10;\textbf{(2)} Euclid seems indifferent to questions of uniqueness and&#10;his main interest lies in the construction itself.\\[2mm]&#10;\textbf{(3)} We cannot refute though, SI unless we ascribe to the FP&#10;a constructive role, and thus vindicate Euclid's choice to include&#10;the FP among the Postulates, something mysterious within SI.&#10;&#10;&#10;&#10;&#10;&#10;&#10;\end{document}"/>
  <p:tag name="IGUANATEXSIZE" val="2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center}&#10;\textbf{The constructive role of the Euclidean Postulates}&#10;\end{center}&#10;&#10;\noindent The first three Postulates have a direct constructive&#10;role: they provide the fundamental elements for the subsequent line&#10;and circle&#10;(\textbf{not ruler and compass}) constructions. Let the following be postulated:\\[1mm]&#10;\textbf{P1:} To draw a straight line from any point to any point.\\&#10;\textbf{P2:} To produce a finite straight line continuously in a&#10;straight line.\\&#10;\textbf{P3:} To describe a circle with any center and&#10;distance.\\[1mm]&#10;The Fourth and Fifth Postulates have an indirect, though genuine,&#10;constructive role. They are less elementary, participating in the&#10;less elementary parallel construction.\\[1mm]&#10;\textbf{P4:} All right angles are equal.&#10;&#10;&#10;&#10;&#10;\end{document}"/>
  <p:tag name="IGUANATEXSIZE" val="2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center}&#10;\textbf{The constructive role of P4}&#10;\end{center}&#10;&#10;\noindent \textbf{(i)} It is used in Proposition I.16 (through&#10;Proposition I.15), which is necessary for the proof of Proposition&#10;I.27. By this line of thought it participates in the construction of&#10;Proposition I.31.\\[2mm]&#10;\textbf{(ii)} Through P4 $R$ is a fixed and universal standard to&#10;which other angles can be compared. FP, treating the $2R$ as a fixed&#10;quantity, “depends” on P4.\\[4mm]&#10;\textbf{Proposition I.16:} The exterior angle is greater than either&#10;of the interior and opposite angles.\\&#10;\textbf{Proposition I.15:} If two straight lines cut one another,&#10;they make the vertical angles equal to one another.&#10;&#10;&#10;&#10;\end{document}"/>
  <p:tag name="IGUANATEXSIZE" val="2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center}&#10;\textbf{The constructive role of FP}&#10;\end{center}&#10;&#10;\noindent $\bullet$The constructive character of the FP will be&#10;evident after the presentation of the conceptual requirements of&#10;Euclid regarding the nature of geometric construction.\\[2mm]&#10;$\bullet$ These requirements are not explicitly found in Euclid, but&#10;we consider them as an accurate reconstruction of the Euclidean&#10;constructive spirit.&#10;&#10;&#10;\end{document}"/>
  <p:tag name="IGUANATEXSIZE" val="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 \textbf{Bishop (1968):} The one point on which&#10;constructivists agree is their criticism of classical mathematics.&#10;Brouwer's great contribution was to analyze intensively the&#10;inadequacies of that system. After Brouwer and Kronecker, we all&#10;know a reformation is needed, but disagree about what course it&#10;should take.&#10;&#10;&#10;\end{document}"/>
  <p:tag name="IGUANATEXSIZE" val="2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center}&#10;\textbf{Basic Principles of the Euclidean Construction K(P) of a&#10;geometric property P}&#10;\end{center}&#10;&#10;\noindent \textbf{K1}: Generally, $P$ must have been constructed&#10;\textbf{before} it is used for the first time in a proof of a&#10;proposition $F$ which employs it. Even the constructive meaning of&#10;$F$ is not settled unless \textbf{all}&#10;concepts $P$ included in $F$ are constructed.\\[1mm]&#10;E.g., all geometric constructions of Book I are placed right before&#10;the constructed concept is used in a proof for the first time.\\&#10;The only propositions in which $P$ can be found without being&#10;constructed are the ones which settle its construction e.g., the&#10;definition of parallelism is used in Propositions I.27 and I.29,&#10;before its construction (Proposition I.31), but as we show in K6,&#10;these propositions belong to the parallel construction.&#10;&#10;&#10;\end{document}"/>
  <p:tag name="IGUANATEXSIZE" val="2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 \textbf{K2}: \textbf{(i)} Fundamentality of a property $R$&#10;does not entail the fundamentality of its negation $\neg{R}$. So, in&#10;general, the negation of a fundamental property, if it has a useful&#10;geometric&#10;meaning, needs an independent construction.\\[2mm]&#10;E.g., property $T(a, b)$ is fundamental, but ${\neg{T(a, b)}} =&#10;{Q(a, b)}$, where $Q(a, b)$ means that lines $a, b$ are parallel, is&#10;not considered fundamental and needs to be constructed.\\[2mm]&#10;\textbf{(ii)} If $P$ is a non-fundamental property, the construction&#10;of $\neg{P}$, if $\neg{P}$ has a useful geometric meaning, is&#10;totally independent from the construction of $P$.\\[3mm]&#10;Negation of an arithmetic property follows the intuitionistic type&#10;of negation, but the negation of geometric properties is an&#10;independent construction due to the geometric \emph{content} of the&#10;negated property.&#10;&#10;\end{document}"/>
  <p:tag name="IGUANATEXSIZE" val="2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noindent \textbf{K3}: A property or a mathematical object $P$ is&#10;called \textbf{finite} if we can construct an object which fully&#10;reproduces&#10;the definition of $P$.\\[1mm]&#10;E.g., property $K_{A, b}(a)$ of a line $a$ through a point $A$&#10;outside a given line $b$ and perpendicular to $b$ is finite, since&#10;we can construct a line $a$ which reproduces the definition of&#10;$K_{A, b}(a)$ (Proposition I.12).\\[1mm]&#10;So, construction $K(P)$ of a finite property $P$ is a construction&#10;$K(a, P[a])$ of a geometric object $a$ which \textbf{reproduces} the&#10;definition of $P$ i.e.,&#10;$${K(P)} = {K(a, P[a])}$$&#10;where,&#10;\begin{center}&#10;$P[a]$ $\leftrightarrow$ $a$ reproduces the definition of $P$&#10;\end{center}&#10;&#10;&#10;&#10;&#10;&#10;\end{document}"/>
  <p:tag name="IGUANATEXSIZE" val="2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noindent There is a major difference between $a$&#10;\textbf{reproducing} the definition of $P$ $(P[a])$ and $a$&#10;\textbf{satisfying} $P$ $(P(a))$. Obviously&#10;$${P[a]} \rightarrow {P(a)},$$ but not the inverse, since&#10;there are objects which satisfy a property $P$ without reproducing&#10;its definition.\\[1mm]&#10;E.g., in Propositions X.48-X.53 and X.85-X.90 of the \emph{Elements}&#10;we find the constructions of the six kinds of a binomial straight&#10;line and apotome, respectively, which are constructions of an object&#10;which reproduces the corresponding definition.\\[1mm]&#10;Fowler remarks that: \begin{quote} [...in the narrow sense, these&#10;propositions are satisfied by a set of examples..., but again Euclid&#10;gives a general method in each case.] \end{quote} The \textbf{narrow&#10;construction} of binomial lines is to give examples of them i.e.,&#10;objects $a$ which only satisfy $P$. The \textbf{full construction}&#10;of them is to construct objects $a$ which reproduce&#10;their definitions.\\[1mm]&#10;So, construction of a finite property $P$ is not $K(a, P(a))$, but&#10;$K(a, P[a])$.&#10;&#10;&#10;&#10;&#10;&#10;&#10;\end{document}"/>
  <p:tag name="IGUANATEXSIZE" val="2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noindent \textbf{K4}: If an object $b$, satisfying property $R$, is&#10;used in $K(P)$, then $K(R)$ must have already been given.\\[2mm]&#10;K4 guarantees that \textbf{$K(P)$ does not contain constructive&#10;gaps}.\\[2mm]&#10;K4 is not as trivial as it seems. Bolyai's construction of limiting&#10;parallels violates K4.\\[3mm]&#10;The constructive finesse of $G$ culminates in the following two&#10;principles.&#10;&#10;&#10;&#10;&#10;&#10;\end{document}"/>
  <p:tag name="IGUANATEXSIZE" val="2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 \textbf{K5}: If $a$ is an abstract object satisfying&#10;property $P$, and $Q$ is another property such that,&#10;\begin{center} ${P(a)} \Rightarrow&#10;{Q(a)}$ and $\neg{[{Q(a)} \Rightarrow {P(a)}]}$&#10;\end{center} then construction $K(Q)$ \textbf{is not} construction&#10;$K(P)$.\\[3mm]&#10;K5 guarantees that construction $K(Q)$ cannot be given through the&#10;construction $K(P)$ of a less general property $P$.\\&#10;So, \textbf{constructions respect the hierarchy of concepts}. E.g.,&#10;the construction of an abstract isosceles triangle is not the&#10;construction of an equilateral triangle, since there are isosceles&#10;triangles which are not equilateral.&#10;&#10;&#10;&#10;&#10;&#10;&#10;&#10;&#10;\end{document}"/>
  <p:tag name="IGUANATEXSIZE" val="2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 A geometric property $Q$ is called \textbf{infinite} if it&#10;is not finite i.e., if it is impossible to construct an object which&#10;reproduces the definition of $Q$. This impossibility is not logical&#10;but inherent to the definition of&#10;$Q$.\\&#10;E.g., it is impossible to construct a line $a$ which \textbf{never}&#10;meets a given line $b$, since that takes absolutely infinite time,&#10;something with no sense within $G$.\\&#10;To construct an infinite property $Q$, such as parallelism, we need the following principle.\\[2mm]&#10;\textbf{K6:} If $a$ is any object which satisfies a finite property&#10;$P$, and $Q$ is an infinite property such that,&#10;$${P(a)} \Leftrightarrow {Q(a)},$$ then construction $K(Q)$&#10;can be justified through construction  $K(a, P[a])$ i.e.,&#10;$${K(Q)} = {K(\alpha, P[\alpha])} = {K(P)}.$$&#10;\textbf{K6 establishes the construction of an infinite property $Q$&#10;through the construction of a logically equivalent finite property&#10;$P$}.&#10;&#10;&#10;&#10;&#10;&#10;&#10;&#10;\end{document}"/>
  <p:tag name="IGUANATEXSIZE" val="2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 A construction $K(a, Q)$ is \textbf{indirect} if $K (a,&#10;Q)$ establishes an object $a$ which satisfies indirectly the&#10;definition of $Q$ i.e., through a logically equivalent, finite&#10;property $P$.\\[1mm]&#10;\textbf{To an infinite geometric property we can give only an&#10;indirect construction.}&#10;&#10;&#10;&#10;&#10;&#10;&#10;&#10;&#10;\end{document}"/>
  <p:tag name="IGUANATEXSIZE" val="2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center}&#10;\textbf{The Euclidean solution to the problem of parallel&#10;construction through K6}&#10;\end{center}&#10;&#10;\noindent \textbf{(I)} Euclid gradually established (mainly through&#10;P4 and Propositions I.16, I.27) the geometric property $P_{b,&#10;c}(a)$, which \textbf{is a finite property}. Given $b, c$ we can&#10;construct $a$ such that $P_{b, c}(a)$ (actually this is the&#10;construction of Proposition I.31) using only the direct construction&#10;of Proposition I.23.\\[2mm]&#10;\textbf{Proposition I.23:} On a given straight line and at a point&#10;on it to construct a rectilinear angle equal to a given rectilinear&#10;angle.&#10;&#10;&#10;&#10;&#10;&#10;&#10;&#10;\end{document}"/>
  <p:tag name="IGUANATEXSIZE" val="2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 \textbf{(II)} ${P_{b, c}(a)} \Rightarrow {Q_{b}(a)}$ is&#10;established by Proposition I.27, but it would be a \textbf{violation&#10;of K5} if the construction of an $a$: $P_{b, c}(a)$ was considered&#10;as the construction of an $a$: $Q_{b}(a)$.\\[2mm]&#10;Construction $K(a, Q_{b}(a))$ can be considered as construction&#10;$K(a, P_{b, c}(a))$ only if we prove the inverse implication&#10;${Q_{b}(a)} \Rightarrow {P_{b, c}(a)}$, so that P and Q have the&#10;same generality and apply K6.\\[3mm]&#10;\textbf{That is why Euclid “postpones” the parallel construction,&#10;placing it after Proposition I.29, which establishes this inverse&#10;implication.}&#10;&#10;&#10;&#10;&#10;&#10;&#10;\end{document}"/>
  <p:tag name="IGUANATEXSIZE" val="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 \textbf{Some questions on some standard views regarding CM:}\\[2mm]&#10;\textbf{(1)} Is CM mathematics without the use&#10;of PEM?\\[1mm]&#10;\textbf{(2)} Brouwer's intuitionism INT is an extension of BISH,&#10;that is, every argument valid in BISH is also valid in INT.\\&#10;But is INT actually Brouwer's intuitionism? And if not, is something important missing?\\[1mm]&#10;\textbf{(3)} Is CM the mathematics of constructive proofs or also&#10;the mathematics of constructive concepts? When is a mathematical&#10;concept (e.g., a property, a set) constructed?\\[1mm]&#10;\textbf{(4)} Has Euclidean geometric constructivism $G$ anything to&#10;add to modern CM that is really missing? Isn't Hilbert's axiomatic&#10;treatment of $G$ (or a modern variation of it) the right and final&#10;understanding of Euclid?&#10;&#10;\end{document}"/>
  <p:tag name="IGUANATEXSIZE" val="2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center}&#10;\textbf{The constructive role of the FP}&#10;\end{center}&#10;&#10;\noindent FP is this intuitively true proposition through which the&#10;implication: $${Q_{b}(a)} \Rightarrow {P_{b, c}(a)}$$ is established&#10;and by K6, construction $K(a, P_{b, c}(a))$ of Proposition I.31 is&#10;also the construction $K(a, Q_{b}(a))$ of parallels.\\[3mm]&#10;$\bullet$ Euclid uses the FP in the formulation needed so that the&#10;proof of Proposition I.29 requires one only conceptual step,&#10;reaching his goal in the most direct way. This seems to be the&#10;reason \textbf{why he uses this particular formulation of the FP}.\\[2mm]&#10;$\bullet$ Euclid does not postpone the use of the FP as long as&#10;possible (Hartshorne p.38), recognizing its problematic nature, as&#10;it has often been said. On the contrary, \textbf{he uses it exactly&#10;the moment he needs it}.&#10;&#10;&#10;&#10;&#10;&#10;&#10;&#10;&#10;\end{document}"/>
  <p:tag name="IGUANATEXSIZE" val="2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 \textbf{Artmann (1999)} considers Euclid's theory of&#10;parallels as \textbf{the first major example of ``the taming of the&#10;infinite'' by Euclid.}\\[2mm]&#10;Our reconstruction is, in our view, the first exact description of&#10;this specific taming.\\[2mm]&#10;In conclusion, the construction of a non-fundamental geometric&#10;concept $Q$ is given by the following scheme:&#10;$$K(Q) = \left\{\begin{array}{ll}&#10;         K(a, Q[a])                         &amp;\mbox{, if $Q$ is finite}\\&#10;         K(a, P[a])                         &amp;\mbox{, if $Q$ is infinite, where $P(a) \Leftrightarrow Q(a)$ and $P$ is finite}&#10;         \end{array}&#10; \right.$$&#10;&#10;&#10;&#10;&#10;&#10;&#10;&#10;&#10;&#10;&#10;\end{document}"/>
  <p:tag name="IGUANATEXSIZE" val="2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center}&#10;\textbf{In Euclid:}&#10;\end{center}&#10;&#10;\noindent \textbf{(i)} If $P$ is a finite property then $K(P)$ is&#10;given always through $P$ itself and not through an equivalent&#10;property $Q$ (no use of K6).\\[2mm]&#10;\textbf{(ii)} K6 is used only when $Q$ is an infinite property,&#10;otherwise its function would not be clear.\\[2mm]&#10;Periodic anthyphairesis (\textbf{periodic continued fraction}) is&#10;also an infinite Euclidean concept, which is established through its&#10;finite equivalent, the Logos Criterion (``good'' infinite). General&#10;anthyphairesis is an infinite property with no finite equivalent,&#10;therefore it cannot be constructed (``bad'' infinite).&#10;&#10;&#10;&#10;&#10;&#10;&#10;&#10;&#10;&#10;&#10;\end{document}"/>
  <p:tag name="IGUANATEXSIZE" val="2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begin{center}&#10;\textbf{Euclidean Existence $(\exists{a})Q(a)$ and Construction&#10;$K(a, Q)$}&#10;\end{center}&#10;&#10;\noindent $(\exists{a})Q(a)$: there exists geometric object $a$&#10;satisfying geometric property $Q$.\\[2mm]&#10;$(\exists{a})Q(a)$ is established either by $K (a, Q)$, or by $K(a,&#10;P)$, where ${P(a)} \Rightarrow {Q(a)}$, but not the inverse.\\[2mm]&#10;E.g., \textbf{if the construction of Proposition I.31 was placed&#10;right after Proposition I.27 it would only show the existence of a&#10;parallel line.}\\[1mm]&#10;This proof of existence though, does not constitute construction of&#10;the concept of parallelism.&#10;&#10;&#10;&#10;&#10;&#10;&#10;&#10;&#10;\end{document}"/>
  <p:tag name="IGUANATEXSIZE" val="2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begin{center}&#10;${(\exists{a})Q(a)} \neq {K(a, Q)}$&#10;\end{center}&#10;&#10;\noindent $\bullet$ The traditionally accepted independence between&#10;FP and the construction of Proposition I.31 is based on the&#10;identification between $(\exists{a})Q(a)$ and $K(a, Q)$.\\[2mm]&#10;E.g., Zeuthen, Dehn FP ensures the existence of the intersection&#10;point of the non-parallel lines. But construction is a construction&#10;of a concept not of already accepted objects.\\[2mm]&#10;$\bullet$ For Euclid \textbf{the construction of $Q$ is generally an&#10;enterprize larger than the exhibition-construction of a single&#10;object satisfying $Q$.}\\[2mm]&#10;$\bullet$ $(\exists{a})Q(a)$ shows that property $Q$ is not void,&#10;that it has an extension, that it is not just a formulation.\\[2mm]&#10;$\bullet$ $K(a, Q)$ shows that we have found a way to grasp mentally&#10;property $Q$ (fully if $Q$ is finite, as much as possible if $Q$ is&#10;infinite).&#10;&#10;&#10;&#10;&#10;&#10;&#10;&#10;\end{document}"/>
  <p:tag name="IGUANATEXSIZE" val="2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center}&#10;\textbf{The Elements}&#10;\end{center}&#10;&#10;\noindent \textbf{(I)} Are considered as the original model of the&#10;\textbf{axiomatic method} and logical deduction.\\[2mm]&#10;\textbf{(II)} They are also, and even more, the \textbf{model of the&#10;constructive method of concepts}.\\[2mm]&#10;\textbf{(III)} It is the combination of the axiomatic \textbf{and}&#10;the constructive method that reflects the philosophical importance&#10;of the Elements.&#10;&#10;&#10;&#10;&#10;&#10;&#10;&#10;\end{document}"/>
  <p:tag name="IGUANATEXSIZE" val="2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center}&#10;\textbf{Ontology and Epistemology in the Elements}&#10;\end{center}&#10;&#10;\noindent \textbf{(i)} The ontology of Euclidean geometric objects&#10;and concepts is certainly of mental (and not empirical) nature&#10;(almost certainly Platonic).\\[1mm]&#10;\textbf{(ii)} The mental ontology of mathematical concepts imposes&#10;the constructive method. Their construction provides their study&#10;with a firm epistemology.\\[1mm]&#10;\textbf{(iii)} Euclid does not only care about the logical relations between&#10;geometric concepts. He also needs to answer the question:\\[1mm]&#10;\textbf{How do we understand the concepts that we employ in our&#10;deductions?}\\[1mm]&#10;And his answer is:\\[1mm]&#10;\textbf{We understand them because we construct them.}\\[2mm]&#10;So, the geometric constructions form the indispensable epistemology&#10;of geometry.&#10;&#10;&#10;&#10;&#10;&#10;&#10;\end{document}"/>
  <p:tag name="IGUANATEXSIZE" val="2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begin{center}&#10;\textbf{Euclidean (EG) and non-Euclidean Geometries (n-EG): The&#10;traditional view}&#10;\end{center}&#10;&#10;\noindent $\bullet$ EG and n-EG can be seen as \textbf{mathematical&#10;structures of the same kind, differing only on the number of&#10;parallels}. One such common mathematical framework is the concept of&#10;\textbf{Hilbert plane} (or of a Bachmann plane).\\[2mm]&#10;$\bullet$ A HP is a system of points, lines and planes satisfying&#10;Hilbert's axioms of incidence, betweenness and congruence, in which&#10;the FP is neither affirmed nor denied (neutral geometry).\\[2mm]&#10;$\bullet$ In a HP the parallel property (as any other geometric&#10;property) is \textbf{not constructed, only its existence is&#10;established}.\\[2mm]&#10;$\bullet$ A Euclidean plane is a HP permitting one only parallel and&#10;a hyperbolic plane is a HP with more than one parallels.&#10;&#10;&#10;&#10;\end{document}"/>
  <p:tag name="IGUANATEXSIZE" val="2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center}&#10;\textbf{Consequences of the Traditional View}&#10;\end{center}&#10;&#10;\noindent \textbf{(i)} The ``coexistence'' of EG and n-EG into a HP&#10;(or some other common) framework made \textbf{EG just one possible&#10;geometry}.\\[2mm]&#10;\textbf{(ii)} Therefore, \textbf{EG lost its a priori&#10;character}.\\[2mm]&#10;\textbf{(iii)} All major foundational programs rested either on a&#10;Kantian a priori of discrete nature or on a purely logical&#10;substratum (arithmetization of analysis is also related).&#10;&#10;&#10;&#10;&#10;&#10;&#10;\end{document}"/>
  <p:tag name="IGUANATEXSIZE" val="2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 \textbf{Putnam (1975):} EG a theory of physical space was&#10;always a synthetic theory, a theory about the world, but it had the&#10;strongest possible kind of paradigm status prior to the elaboration&#10;of the alternative paradigm. If this is correct, and I believe it&#10;is, then \textbf{the overthrow of EG is the most important event in&#10;the history of science for the epistemologist}.&#10;&#10;&#10;&#10;&#10;&#10;\end{document}"/>
  <p:tag name="IGUANATEXSIZE" val="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 \textbf{Aim of Section 1:} We ascribe to the Fifth&#10;Postulate (FP) a genuine constructive role, which makes it&#10;absolutely necessary in&#10;the parallel construction, despite the standard interpretation.\\&#10;Then, we discuss the consequences of such a reconstruction of the FP&#10;to questions (3) and (4).&#10;&#10;\end{document}"/>
  <p:tag name="IGUANATEXSIZE" val="2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center}&#10;\textbf{Questioning the traditional view}&#10;\end{center}&#10;&#10;\noindent \textbf{(i)} EG has a certain constructive character that&#10;n-EG lack. The common HP language ignores the role and the necessity&#10;of the FP.\\[2mm]&#10;\textbf{(ii)} We may say that from the constructive point of view EG&#10;and n-EG are not directly comparable.\\[2mm]&#10;\textbf{(iii)} Therefore, EG has not lost its a priori character.&#10;&#10;&#10;&#10;\end{document}"/>
  <p:tag name="IGUANATEXSIZE" val="2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 \textbf{Webb (1995):} It was a common place of older&#10;Kantian scholarship that the discovery of non-Euclidean geometry&#10;undermined his theory of synthetic a priori status of geometry. It&#10;is \textbf{commonplace of newer Kant scholarship that he already&#10;knew about non-Euclidean geometry from his friend Lambert}, one of&#10;the early pioneers of this geometry, and that in fact \textbf{its&#10;very possibility only reinforces Kant’s doctrine that Euclidean&#10;geometry is synthetic a priori because only its concepts are&#10;constructible in intuition.}\\[3mm]&#10;Our reconstruction supports the view of newer Kant scholarship.\\[3mm]&#10;We shall only describe here why Bolyai's construction of limiting&#10;parallels is unacceptable from the Euclidean point of view.&#10;&#10;&#10;\end{document}"/>
  <p:tag name="IGUANATEXSIZE" val="2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 \textbf{Lobachevsky's Axiom (L):} If $a$ is line and $A$&#10;is a point outside $a$, then there exist rays $Ab, Ac$, not on the&#10;same line, which do not intersect $a$, and each ray $Ad$ in the&#10;angle $bAc$ intersects $a$.\\[2mm]&#10;A HP satisfying (L) is called a \textbf{hyperbolic plane} (LP). For&#10;the Bolyai construction we need the following:\\[2mm]&#10;\textbf{Proposition 1:} A triangle in a hyperbolic plane has angle&#10;sum less than $2R$.\\[2mm]&#10;A quadrilateral $PQRS$ is a \textbf{Lambert quadrilateral} iff it&#10;has right angles at $P, Q, S$.\\[2mm]&#10;\textbf{Proposition 2:} In a LP the fourth angle (the angle at $R$)&#10;of a Lambert quadrilateral $PQRS$ is acute, and a side adjacent to&#10;it is greater than its opposite side.\\[2mm]&#10;\textbf{Proposition 3:} If $Pc$ is a limiting parallel ray,&#10;intersecting $RS$ at $X$, then $${PX} = {QR}.$$&#10;&#10;\end{document}"/>
  <p:tag name="IGUANATEXSIZE" val="2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 \textbf{Elementary Continuity Principle (ECP):} If one&#10;endpoint of a line segment is inside a circle and the other outside,&#10;then the segment intersects the circle.\\[2mm]&#10;$${HP + L + ECP} \Rightarrow {BCLM}.$$&#10;\textbf{Bolyai's construction of limiting parallel (BCLM):} On the&#10;Lambert quadrilateral of Prop. 3 the circle $(P, QR)$ will meet $RS$&#10;at $X$. The ray $PX$ is the limiting parallel ray to $a$ through $P$.\\&#10;\textbf{Proof:} \noindent $\bullet$ $PR &gt; QR$ (since ${Q} = {R}$).\\[1mm]&#10;$\bullet$ $PS &lt; QR$ (evident from the Lambert quadrilateral&#10;$SPQR$)\\[1mm]&#10;$\bullet$ Then, from $ECP$ the circle $(P, QR)$ intersects $SR$ at&#10;$X$.\\[1mm]&#10;$\bullet$ $PX$ is the limiting parallel ray, because a limiting&#10;parallel ray exists (L) and it satisfies ${PX} = {QR}$.\\[2mm]&#10;$\bullet$ The proof presupposes the existence of the limiting&#10;parallel (which is an axiomatic existence) i.e., the existence of&#10;the object under construction (\textbf{violation of K4}).&#10;&#10;&#10;&#10;&#10;&#10;&#10;&#10;&#10;&#10;\end{document}"/>
  <p:tag name="IGUANATEXSIZE" val="2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center}&#10;\textbf{Another formulation of the problem}&#10;\end{center}&#10;Proposition 3 is the analogue to Proposition I.29, since it has the&#10;form $${(L)} \Rightarrow {{PX} = {QR}}.$$ (L) is an infinite&#10;property, while ${PX} = {QR}$ is finite.\\&#10;In order Bolyai was right within $G$ he had to prove: $${{PX} =&#10;{QR}} \Rightarrow {(L)}.$$ But, there is no direct proof of it. Only&#10;an indirect one, through \textbf{Pejas classification of Hilbert&#10;planes}.&#10;&#10;&#10;&#10;&#10;\end{document}"/>
  <p:tag name="IGUANATEXSIZE" val="2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 $\bullet$ The usual proof of the existence of limiting&#10;parallels is based on Dedekind's axiom.\\[1mm]&#10;\textbf{Dedekind's axiom (D):} Any (set theoretical) separation of&#10;points on a line (i.e., a Dedekind cut) is produced by a unique&#10;point.\\[1mm]&#10;(D) is highly problematic from the Euclidean point of view. It is&#10;set theoretical and non-constructive.\\[1mm]&#10;$\bullet$ \textbf{Greenberg:} Is it possible to prove the existence&#10;of limiting parallels without (D), using $ECP$ and the Bolyai&#10;construction?\\[2mm]&#10;\textbf{Proposition 4 (Pejas-Greenberg):} If $ECP$ holds and the&#10;fourth angle of a Lambert quadrilateral is acute, then Bolyai's&#10;construction gives the two lines through P that have a ``common&#10;perpendicular at infinity'' with $a$ through the ideal points at&#10;which they meet $a$.\\&#10;Among HP satisfying $ECP$, the Klein models are the only ones which&#10;are hyperbolic, and Bolyai's construction gives&#10;the asymptotic parallels for them.\\[2mm]&#10;\textbf{Corollary:} Every Archimedean, non-Euclidean HP in which the&#10;$ECP$ holds is hyperbolic.&#10;&#10;&#10;&#10;&#10;&#10;&#10;&#10;&#10;&#10;&#10;\end{document}"/>
  <p:tag name="IGUANATEXSIZE" val="2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noindent $\bullet$ If we do not assume $L$ in ${HP + L + ECP}&#10;\Rightarrow {BCLM}$, then&#10;$${HP + ECP} \Rightarrow {BCLM}$$ does not hold. E.g., in $\Pi$, the&#10;cartesian plane over a non-Archimedean field containing&#10;$R(t)$.\\[2mm]&#10;$\bullet$ Through Pejas' classification theorem of HP we get that:&#10;$${HP + {\neg{FP}} + A + (C-C)} \Rightarrow {L},$$ and BCLP works.\\[2mm]&#10;\textbf{Greenberg:} If you could find a direct geometric proof of&#10;that, you would probably receive an instant PhD.&#10;&#10;&#10;&#10;&#10;&#10;&#10;&#10;&#10;&#10;&#10;&#10;\end{document}"/>
  <p:tag name="IGUANATEXSIZE" val="2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center}&#10;\textbf{Conclusion}&#10;\end{center}&#10;&#10;\noindent \textbf{(i)} Though Pejas-Greenberg managed to show that&#10;the Bolyai construction does yield the limiting parallel replacing&#10;(D) with more elementary axioms, their proof is indirect, since it&#10;is based on a classification theorem.\\[2mm]&#10;\textbf{(ii)} From the Euclidean constructive point of view, still&#10;there is no direct constructive proof of the concept of limiting&#10;parallel.\\[2mm]&#10;\textbf{(iii)} We conjecture, on ``philosophical'' grounds, that&#10;such a proof cannot be found.&#10;&#10;&#10;&#10;&#10;\end{document}"/>
  <p:tag name="IGUANATEXSIZE" val="2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center}&#10;\textbf{Regarding questions (3) and (4) on some standard views on&#10;CM}&#10;\end{center}&#10;&#10;\noindent $\bullet$ CM within $G$ is a combination of mathematics of&#10;constructive proofs and of constructed concepts ($G$ does not&#10;include the axiomatic, non-constructive Book&#10;V of the Elements on Eudoxus' theory of ratios).\\[2mm]&#10;$\bullet$ Hilbert's geometry is a geometry without epistemology.&#10;I.e., it is a different kind of geometry. And maybe a formal&#10;treatment of a subject is not always the best way to found&#10;it.\\[2mm]&#10;$\bullet$ $G$, in our view, adds to modern CM the necessity to take&#10;the construction of modern concepts more seriously. From the&#10;framework of $G$ modern constructive treatment of mathematical&#10;concepts does not seem that constructive.&#10;&#10;&#10;&#10;\end{document}"/>
  <p:tag name="IGUANATEXSIZE" val="2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center}&#10;\textbf{The definitional approach of Bishop on the definition of&#10;sets}&#10;\end{center}&#10;\textbf{Bishop (1967):} ``A set is not an entity which has an ideal&#10;existence. A set exists only when it has been defined. To define a&#10;set we describe, at least implicitly, what we (the constructing&#10;intelligence) must do in order to construct an element of the set,&#10;and what we must do to show that two elements of the sets are&#10;equal.''\\[2mm]&#10;Although Bishop's ``creating intelligence'' echoes Brouwer's&#10;creating subject, \textbf{description of what we must do in order to&#10;construct an element of a set doesn't mean also actual construction&#10;of it.} Therefore, hypothetical subsets of $N$ i.e.,&#10;subsets of $N$ of which we do not know an inhabitant,&#10;appropriately defined, are existing sets within BISH.\\[2mm]&#10;But in that way the formation of predicative sets in constructive&#10;mathematics is no more different from that in classical. &#10;&#10;&#10;&#10;&#10;\end{document}"/>
  <p:tag name="IGUANATEXSIZE" val="2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 \textbf{The Standard Interpretation (SI) is a uniqueness&#10;interpretation}\\[3mm]&#10;\textbf{SI:} The FP asserts that through a given point outside a&#10;given line a unique parallel can be drawn to it.\\[2mm]&#10;This assertion, commonly known as Playfair's Axiom (PA), is&#10;logically equivalent to the original FP.\\[1mm]&#10;PA conveys the ``essence'' of the FP, and it was made its standard&#10;form in the axiomatic presentations of Euclidean geometry.&#10;&#10;&#10;&#10;&#10;&#10;&#10;&#10;&#10;\end{document}"/>
  <p:tag name="IGUANATEXSIZE" val="2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 Suppose that $X$ is a hypothetical subset of $N$ e.g., $X$&#10;is defined through some property $P$ for which we do not know some&#10;$n$, such that $P(n)$, or we cannot determine a procedure to find&#10;such an $n$ in predetermined finite computational time. In order to&#10;show that $$(1) \ \ \ \ (\forall{n}){{n} \in {X}} \Rightarrow {{n}&#10;\in {N}}$$ we need to work in a hypothetical level. We cannot&#10;transform an actual proof of ${n} \in {X}$ into a proof of ${n} \in&#10;{N}$ ,&#10;because there is no such proof of ${n} \in {X}$.\\[1mm]&#10;If we had a proof of ${n} \in {X}$ i.e., if we had the hypothetical&#10;existence of some element of $X$, then ${n} \in {N}$ too.&#10;Hypothetical subsets of $N$ seem to be linguistic objects which&#10;satisfy indirectly the subset definition.&#10;&#10;&#10;&#10;\end{document}"/>
  <p:tag name="IGUANATEXSIZE" val="2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 Hypothetical subsets of $N$ satisfy (1) because we may&#10;interpret an implication $$P \Rightarrow Q$$ within BHK, through a&#10;method which transforms a \textbf{supposable} proof of $P$ to a&#10;proof of $Q$, while a more strict interpretation, which is&#10;compatible to the concept of \textbf{actual subset} (a subset with&#10;an inhabitant), would be through a method which transforms an&#10;\textbf{actual} proof of $P$ to a proof of $Q$.\\[2mm]&#10;The first kind of implication, which is the standard nowadays&#10;BHK-interpretation of implication, was supported by&#10;\textbf{Heyting}, while the second by \textbf{Freudenthal}, in the&#10;Heyting-Freudenthal (1936)-debate.&#10;&#10;&#10;\end{document}"/>
  <p:tag name="IGUANATEXSIZE" val="2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&#10;\textbf{Aim of Section 2:} We give an account of Brouwer's&#10;justification of mathematical properties or species. In Brouwer's&#10;intuitionistic analysis, BIA, mathematical objects and properties&#10;are certain constructions. We reconstruct his ideas and we study&#10;BIA's consistency with respect to Brouwer's epistemology.&#10;&#10;&#10;&#10;&#10;&#10;\end{document}"/>
  <p:tag name="IGUANATEXSIZE" val="2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textbf{Brouwer's Fundamental Principle.}\\[2mm]&#10;Mathematical objects, except some initial mental intuitions, are&#10;constructions of the \textbf{creating subject}, based on these&#10;initial intuitions of his.\\[2mm]&#10;Therefore,\\[1mm]&#10;A mathematical object \textbf{constructively exists} iff it has been&#10;constructed with an&#10;accepted constructed method.&#10;$${(\exists_{co}{x})P(x)} \equiv {K(x)P(x)},$$ &#10;where $K(x)$ denotes an accepted construction of the object $x$.\\[1mm]&#10;This is in contrast to \textbf{logical existence}:&#10;$${(\exists_{lo}{x})P(x)} \equiv {{\neg{\exists{x}}P(x)}&#10;\Rightarrow {\perp}}.$$&#10;&#10;&#10;&#10;&#10;&#10;&#10;\end{document}"/>
  <p:tag name="IGUANATEXSIZE" val="2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textbf{The Two Acts of Intuitionism }\\[2mm]&#10;\textbf{First Act:} The natural numbers are certain mental&#10;constructions founded on the primordial intuition of time.\\[2mm]&#10;\textbf{Second Act:} New objects are constructed from already&#10;constructed ones by:\\[1mm]&#10;\textbf{(i) Sequencation:} an infinitely proceeding sequence of&#10;already existed objects $p_{1}, p_{2}, ...,$ is a new object&#10;$(p_{1}, p_{2}, ...)$, called choice sequence.\\[1mm]&#10;We study choice sequences generated by a spread.\\[2mm]&#10;\textbf{(ii) Species:} properties on mathematical entities&#10;previously acquired.\\[1mm]&#10;A property is not a linguistic object but a construction.&#10;&#10;&#10;&#10;&#10;&#10;\end{document}"/>
  <p:tag name="IGUANATEXSIZE" val="2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&#10;A \textbf{spread} $M$ is a determined through two laws:\\[2mm]&#10;\textbf{(A)} the \textbf{spread law} $\Lambda_{M}$, which decides if&#10;a finite sequence of natural numbers is accepted or not.\\[2mm]&#10;\textbf{(i)} It decides which $1$-sequences (of length $1$) are&#10;accepted.\\[1mm]&#10;\textbf{(ii)} If $(\alpha_{1}, \alpha_{2}, ..., \alpha_{k},&#10;\alpha_{k+1})$ is&#10;accepted, then $(\alpha_{1}, \alpha_{2}, ..., \alpha_{k})$ is also&#10;accepted.\\[1mm]&#10;\textbf{(iii)} If $(\alpha_{1}, \alpha_{2}, ..., \alpha_{k})$ is&#10;accepted, it decides if some sequence $(\alpha_{1}, \alpha_{2}, ...,&#10;\alpha_{k}, m)$ is accepted or&#10;not.\\[1mm]&#10;\textbf{(iv)} If $(\alpha_{1}, \alpha_{2}, ..., \alpha_{k})$ is&#10;accepted, then there is a natural number $m$, such that the&#10;successor sequence&#10;$(\alpha_{1}, \alpha_{2}, ..., \alpha_{k}, m)$ is accepted.\\[2mm]&#10;Thus, $\Lambda_{M}$ determines a tree with its branches&#10;corresponding to the admissible by $\Lambda_{M}$ finite sequences or&#10;\textbf{nodes} of $M$.\\[1mm]&#10;It corresponds to a \textbf{closed subset of $\mathcal{N}$}.&#10;&#10;&#10;&#10;&#10;\end{document}"/>
  <p:tag name="IGUANATEXSIZE" val="2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textbf{(B)} the \textbf{complementary spread law} $\Gamma_{M}$,&#10;which corresponds to any $\Lambda_{M}$-accepted sequence an&#10;already constructed mathematical object.\\[2mm]&#10;So, if $(\alpha_{1}, \alpha_{2}, ..., \alpha_{k},...)$ is an&#10;$M$-(choice) sequence, then by the following correspondences of&#10;$\Gamma_{M}$ \\[2mm]&#10;\begin{center}&#10;$(\alpha_{1}) \mapsto \beta_{1}$\\&#10;$(\alpha_{1}, \alpha_{2}) \mapsto \beta_{2}$\\&#10;$.\ .\ .\ .\ .\ .\ .\ .\ .\ .\ .\ $\\&#10;$.\ .\ .\ .\ .\ .\ .\ .\ .\ .\ .\ $\\&#10;$(\alpha_{1}, \alpha_{2}, ..., \alpha_{k}) \mapsto \beta_{k}$\\&#10;$.\ .\ .\ .\ .\ .\ .\ .\ .\ .\ .\ $\\&#10;\end{center}&#10;an $M$-sequence of mathematical objects, not necessarily naturals,&#10;is constructed. $$(\beta_{1}, \beta_{2}, ..., \beta_{k},...)$$ is an&#10;\textbf{infinitely proceeding sequence} (i.p.s), of which we know at&#10;any moment only a finite initial segment i.e., an \textbf{on-going&#10;mathematical object}.&#10;&#10;&#10;&#10;&#10;&#10;&#10;&#10;\end{document}"/>
  <p:tag name="IGUANATEXSIZE" val="2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&#10;\textbf{1.} A spread choice sequence is by definition constructed in&#10;time. Hence, a classical sequence within absolute infinite framework&#10;is completely different object than spread choice sequence and this&#10;difference reflects all major fundamental differences between BIA&#10;and classical analysis.\\[2mm]&#10;\textbf{2.} A major example of a species is the species $[M]$ of&#10;$M$-choice sequences. $\Lambda_{M}$, like $\omega$, embodies a&#10;common mechanism of construction of $M$-sequences, \textbf{holding&#10;them together than containing them in a box}.\\[2mm]&#10;\textbf{3.}&#10;\begin{center} ${{\alpha} \in {[M]}} \Leftrightarrow&#10;{\forall{n}}$ , $n_{\alpha}$ is $\Lambda_{M}$-accepted,&#10;\end{center}&#10;but we actually mean that \textbf{$\alpha$ falls under the&#10;construction mechanism of $\Lambda_{M}$}.&#10;&#10;&#10;&#10;&#10;&#10;&#10;\end{document}"/>
  <p:tag name="IGUANATEXSIZE" val="2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textbf{Examples of spreads:}\\[2mm]&#10;(i) If $\Lambda_{M}$ accepts no natural number as an $1$-sequence,&#10;then there is no $M$-node nor $M$-sequence and $M$ is called the&#10;\emph{empty spread}.\\[2mm]&#10;(ii) If $\Lambda_{M}$ accepts a fixed natural number $n$ at each&#10;step, then ${[M]} = {\overline{n}}$, and $M$ is the spread of the&#10;stagnant sequence $\overline{n}$.\\[2mm]&#10;(iii) If $\Lambda_{M}$ admits any finite sequence of naturals, then&#10;$M$ is the \textbf{universal spread}, the body of which is denoted&#10;by $\omega^{\omega}$ and corresponds to $\mathcal{N}$.\\[2mm]&#10;But intuitionistic $\omega^{\omega}$ is \textbf{not a set}, only a&#10;species generated by a mechanism of construction of i.p.s.&#10;&#10;&#10;&#10;&#10;&#10;\end{document}"/>
  <p:tag name="IGUANATEXSIZE" val="2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textbf{The spread of real numbers} $\Re_{Br}$\\[2mm]&#10;If we define the rational numbers in the classical way, and fix an&#10;enumeration $q_{1}, q_{2}, ..., q_{n}, ...$ of them, then&#10;$\Lambda_{\Re_{Br}}$:\\[2mm]&#10;\textbf{(i)} accepts any natural number as a successor of the root&#10;$&lt;&gt;$.\\&#10;\textbf{(ii)} accepts $(\alpha_{1}, \alpha_{2}, ..., \alpha_{n})$,&#10;if it accepts\\&#10;$(\alpha_{1}, \alpha_{2}, ..., \alpha_{n}, \alpha_{n+1})$.\\&#10;\textbf{(iii)} accepts $(\alpha_{1}, \alpha_{2}, ..., \alpha_{n},&#10;\alpha_{n+1})$ iff it accepts $(\alpha_{1}, \alpha_{2}, ...,&#10;\alpha_{n})$ and \\&#10;$$\mid q_{\alpha_{n}} - q_{\alpha_{n+1}} \mid &lt; \frac{1}{2^{n+1}}$$&#10;$\Gamma_{\Re_{Br}}$ is defined by&#10;$$(\alpha_{1}, \alpha_{2}, ..., \alpha_{n}) \mapsto q_{\alpha_{n}}.$$&#10;&#10;&#10;&#10;&#10;&#10;\end{document}"/>
  <p:tag name="IGUANATEXSIZE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center}&#10;\textbf{Beeson (2009) Euclidean Constructive Geometry (ECG)}&#10;\end{center}&#10;&#10;\noindent $\bullet$ ECG is a first-order theory axiomatized in a&#10;quantifier-free and disjunction-free way based on intuitionistic&#10;logic (IL).\\[1mm]&#10;$\bullet$ Hilbert's geometry included a second-order continuity&#10;axiom (essentially requiring Dedekind cuts be filled)\\&#10;Tarski's geometry is a first-order theory with a continuity schema,&#10;requiring first-order definable Dedekind cuts be filled.\\[1mm]&#10;$\bullet$ Because of IL, ${(P &lt; Q)} \vee {({P} = {Q})} \vee {({P} &lt;&#10;{Q})}$ does not hold. Therefore, several of Hilbert's axioms are not&#10;correct within IL.\\[1mm]&#10;$\bullet$ Euclid is formalizable in ECG, arithmetic of signed&#10;segments can be defined (using only IL), and ECG is (using CL)&#10;equivalent to the usual theories of geometry (with (L-C) and (C-C)&#10;continuity).&#10;&#10;&#10;&#10;\end{document}"/>
  <p:tag name="IGUANATEXSIZE" val="2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&#10;$\Lambda_{\Re_{Br}}$ guarantees the extension of any&#10;$\Lambda_{\Re_{Br}}$-admitted sequence $(\alpha_{1}, \alpha_{2},&#10;..., \alpha_{n})$, since there always exists rational $q$ such&#10;that&#10;$$q_{\alpha_{n}} - \frac{1}{2^{n+1}} &lt; q &lt; q_{\alpha_{n}} +&#10;\frac{1}{2^{n+1}}.$$ &#10;But $q$ is a $q_{k}$, for some $k$, so $(\alpha_{1}, \alpha_{2},&#10;..., \alpha_{n}, k)$ is $\Lambda_{\Re}$-admitted.\\[2mm]&#10;Of course, this $q$ is not unique, so the extension of $(\alpha_{1},&#10;\alpha_{2}, ..., \alpha_{n})$ is not absolutely determined by&#10;$\Lambda_{\Re_{Br}}$.\\[5mm]&#10;So, $\Lambda_{M}$ is, generally, a non absolutely&#10;deterministic law.&#10;&#10;&#10;&#10;&#10;&#10;&#10;&#10;&#10;\end{document}"/>
  <p:tag name="IGUANATEXSIZE" val="2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&#10;Through $\Gamma_{\Re_{Br}}$ the&#10;sequence&#10;$$(q_{\alpha_{1}}, q_{\alpha_{2}}, ..., q_{\alpha_{n}},&#10;...)$$ &#10;determines an \textbf{intuitionistic real number}.\\[2mm]&#10;Two real numbers $\alpha, \beta$ are \emph{equal}, ${\alpha} \approx&#10;{\beta}$ if:&#10;$${{\alpha} \approx {\beta}} \Leftrightarrow {{|q_{\alpha(n)} -&#10;q_{\beta(n)}|} &lt; {\frac{1}{2^{n-1}}}, \ \ \ \ {\forall{n}} \in&#10;{\omega}}.$$ &#10;$(q_{\alpha_{1}}, q_{\alpha_{2}}, ..., q_{\alpha_{n}}, ...)$ is a&#10;representative of an intuitionistic real number, which is actually&#10;the species of real numbers equal to a representative.&#10;&#10;&#10;&#10;&#10;&#10;&#10;\end{document}"/>
  <p:tag name="IGUANATEXSIZE" val="2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 \textbf{1.} So, the \textbf{intuitionistic continuum} is&#10;the species of the species of real numbers i.e., it is a species of second order.\\[3mm]&#10;\textbf{2.} Intuitionistic continuum is a \textbf{holistic&#10;continuum} which \textbf{generates} its points, while\\[3mm]&#10;\textbf{3.}  Classical continuum is an \textbf{atomistic continuum}&#10;\textbf{generated} by its points as their sum (set).\\[3mm]&#10;\textbf{Heyting:} A spread is not the sum of its elements ...&#10;Rather, a spread is identified with its defining rules.&#10;&#10;&#10;\end{document}"/>
  <p:tag name="IGUANATEXSIZE" val="2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A \textbf{fan} $F$ is a finitely branching spread i.e., each finite&#10;$\Lambda_{F}$-admitted sequence can be extended only by finitely&#10;many naturals.\\[2mm]&#10;If the universal law applies only to $0-1$ sequences, then we take&#10;the fan $2^{\omega}$, which corresponds to the classical Cantor&#10;space $\mathcal{C}$.\\[2mm]&#10;The intuitionistic $[\alpha, \beta]$ is also a fan, a result&#10;necessary to Brouwer's proof of Uniform Continuity theorem.&#10;&#10;&#10;\end{document}"/>
  <p:tag name="IGUANATEXSIZE" val="2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textbf{Continuity Principle:} If $\omega^{\omega}$ is the body of&#10;the universal spread and $\varphi : \omega^{\omega} \rightarrow&#10;\omega$&#10;$$(CP)\ \ \ \ \ \forall{\alpha}({\alpha} \in {\omega^{\omega}})(\exists{N})(\forall{\beta}, N_{\beta} = N_{\alpha}&#10;\Rightarrow \varphi(\beta) = \varphi(\alpha)),$$ where $N_{\alpha}$,&#10;is the $N$-initial segment of $\alpha$.\\[2mm]&#10;The \textbf{standard intuitive justification of CP} is as follows:\\[2mm]&#10;Function $\varphi$ corresponds to each choice sequence $\alpha$ a&#10;unique natural number. Sequence $\alpha$ though, is an on-going&#10;object of which we always know an initial segment. Thus, the value&#10;$\varphi(\alpha)$ must depend on some initial segment $N_{\alpha}$&#10;of $\alpha$. The way $\alpha$ grows after $N_{\alpha}$ is irrelevant&#10;to the value of $\alpha$ under $\varphi$.&#10;&#10;&#10;\end{document}"/>
  <p:tag name="IGUANATEXSIZE" val="2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&#10;\textbf{Classically}, a function $\varphi: {N^{N}} \rightarrow&#10;{N}$ satisfying CP is continuous, the intuitionistic&#10;principle CP asserts that all $\varphi : \omega^{\omega} \rightarrow&#10;\omega$ are continuous. The clash though, is only apparent.&#10;\textbf{BIA and classical analysis behave differently on objects&#10;which have only a common name.}\\[2mm]&#10;\textbf{Feferman}: This (Brouwer's UCT), on the face of it, is in&#10;direct contradiction to classical mathematics, but once it is&#10;understood that Brouwer's theorem must be explained differently via&#10;the intuitionistic interpretation of the notions involved, an actual&#10;contradiction is avoided. Perhaps if different terminology had been&#10;used, classical mathematicians would not have found the&#10;intuitionistic redevelopment of analysis so off-putting, if not&#10;downright puzzling.&#10;&#10;&#10;\end{document}"/>
  <p:tag name="IGUANATEXSIZE" val="2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textbf{Brouwer's CP as a result of a definition&#10;and not as an axiom.}\\[2mm]&#10;\textbf{1.} Axiomatic definition of a concept is not in Brouwer's&#10;spirit. \textbf{Brouwer uses no axioms}. Bar theorem, is considered&#10;in modern intuitionism as an axiom, but Brouwer always wanted to&#10;prove it.\\[1mm]&#10;\textbf{2.} CP guarantees, given a function $\varphi$, for every&#10;choice sequence $\alpha$, the existence of an object, that of $N$,&#10;for which it does not provide a method of constructing it.&#10;&#10;&#10;\end{document}"/>
  <p:tag name="IGUANATEXSIZE" val="2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noindent&#10;An \textbf{intuitionistic  $\varphi : \omega^{\omega} \rightarrow&#10;\omega$}, is defined through a function $\varphi^{*}: \omega^{&lt;&#10;\omega} \rightarrow&#10;\omega$ satisfying:\\[2mm]&#10;\textbf{(i)} For each $\alpha$, there is some $N_{\alpha}$ such&#10;that,&#10;$${\varphi(\alpha)} = {\varphi^{*}(N_{\alpha})}.$$&#10;\textbf{(ii)} $\varphi^{*}$ decides effectively if an initial&#10;segment $M_{\alpha}$ of $\alpha$ is a critical node or not. No&#10;output means that $M_{\alpha}$ is not critical and if $M_{\alpha}$&#10;is critical and ${N_{\alpha}} \succ {M_{\alpha}}$, then&#10;${\varphi^{*}(N_{\alpha})} = {\varphi^{*}(M_{\alpha})}$.\\[2mm]&#10;We say that $\varphi^{*}$ computes $\varphi$.&#10;&#10;&#10;&#10;&#10;&#10;&#10;&#10;&#10;&#10;&#10;\end{document}"/>
  <p:tag name="IGUANATEXSIZE" val="2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&#10;Within our reconstruction of BIA, CP does not certify the existence&#10;of a natural number without indicating a way of finding it.\\[2mm]&#10;The existence of $N_{\alpha}$, for each $\alpha$, is part of the way&#10;an intuitionistic function works and this is an information that&#10;such a function carries with itself.&#10;&#10;&#10;&#10;&#10;\end{document}"/>
  <p:tag name="IGUANATEXSIZE" val="2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&#10;\textbf{Classically CP is false:} Consider the function&#10;$$\varphi(\alpha) = \left\{\begin{array}{ll}&#10;                    1                         &amp;\mbox{, if ${\alpha} \neq {\overline{0}}$}\\&#10;                    0                         &amp;\mbox{, if ${\alpha} = {\overline{0}}$}&#10;                    \end{array}&#10;           \right.$$&#10;where $\overline{0}$ is the constant sequence $0$, does not satisfy&#10;CP. Of course, $\varphi$ is not continuous but \textbf{it is not an&#10;intuitionistic function} since, if it were, it would correspond&#10;$\overline{0}$ to $0$, based on a $N_{\overline{0}}$, for some $N$.&#10;Consequently, sequences other than $\overline{0}$ would also&#10;correspond to $0$ through $\varphi$.&#10;&#10;&#10;\end{document}"/>
  <p:tag name="IGUANATEXSIZE" val="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 $\bullet$ What is constructively proved to exist in ECG is&#10;constructible with line and circle.\\[1mm]&#10;$\bullet$ Strong parallel postulate (SPP): Let $a$ be a line through&#10;a point $A$ not on line $b$. If $a$ is not parallel to $b$, then $a$&#10;meets $b$.\\[1mm]&#10;$\bullet$ While constructively we get $${SPP} \Rightarrow {FP}&#10;\Rightarrow {PA},$$ the inverse implications do not hold.\\&#10;Technique: Theorems of IL are true in all Kripke models, hence to&#10;show that $$\neg{({A} \Rightarrow {B})}$$ it suffices to give a&#10;Kripke model of $A$ that does not satisfy $B$.\\[1mm]&#10;$\bullet$ ECG confirms nicely Dehn's view: that postulates set forth&#10;our abilities to make certain constructions, while axioms merely&#10;state static properties.&#10;&#10;&#10;\end{document}"/>
  <p:tag name="IGUANATEXSIZE" val="2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&#10;A \textbf{real Function} $\Phi: R_{Br} \rightarrow&#10;R_{Br}$ is a law $\Lambda_{\Phi}$ which corresponds to&#10;each r.n. $\alpha$ a r.n. $\Phi(\alpha)$ $${\alpha}&#10;\stackrel{\Lambda_{\Phi}}{\mapsto} {\Phi(\alpha)} \ \ \  s.t.,$$&#10;$${{\alpha} \approx {\beta}} \Rightarrow {{\Phi(\alpha)} \approx&#10;{\Phi(\beta)}}.$$ $\Phi$ is defined by Brouwer \textbf{externally},&#10;since $\Phi$ is just a law which corresponds point cores to point&#10;cores without any explication of how this correspondence is&#10;achieved.&#10;&#10;&#10;&#10;&#10;\end{document}"/>
  <p:tag name="IGUANATEXSIZE" val="2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&#10;So, there is an essential conceptual difference between Brouwerian&#10;concepts $\varphi$ and $\Phi$, which prevailed also in post-Brouwer&#10;presentations of the same concepts.\\[1mm]&#10;Generally $\varphi$ is treated \textbf{internally}, either through a&#10;definition ([Epple 1997]) or, standardly, through the continuity&#10;principle (axiom). Functions $\Phi$ are treated as laws possessing&#10;no internal description of their structure.&#10;&#10;&#10;&#10;&#10;\end{document}"/>
  <p:tag name="IGUANATEXSIZE" val="2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&#10;A real Function $\Phi$ is \textbf{positively continuous} at a point&#10;core $\xi_{0}$ iff for each rational $\varepsilon &gt; 0$, there is a&#10;rational $a_{\varepsilon}$ such that $${|\xi - \xi_{0}| &lt;&#10;a_{\varepsilon}} \Rightarrow {|\Phi(\xi) - \Phi(\xi_{0})| &lt;&#10;\varepsilon}.$$ A real Function $\Phi$ is \textbf{negatively&#10;continuous} at a point core $\xi_{0}$ iff for each Cauchy sequence&#10;$(\xi_{n})_{n}$ of point cores such that $\xi_{n} \rightarrow&#10;\xi_{0}$, then $\Phi(\xi_{n}) \rightarrow \Phi(\xi_{0})$ negatively&#10;i.e., $$\neg{\neg{[\Phi(\xi_{n}) \rightarrow \Phi(\xi_{0})]}}.$$&#10;&#10;&#10;&#10;\end{document}"/>
  <p:tag name="IGUANATEXSIZE" val="2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&#10;\textbf{Brouwer's negative continuity theorem (BNCT 1927):} If&#10;$\Phi: [0, 1]_{Br} \rightarrow R_{Br}$ is a real Function, then&#10;$\Phi$ is negatively continuous i.e., it is negatively continuous at&#10;each point core $\xi_{0}$ of $[0, 1]_{Br}$.\\[2mm]&#10;\textbf{Veldman's negative continuity theorem (VNCT 1999):} There&#10;is no real Function $f$ such&#10;that:\\[1mm]&#10;(i) ${f(0)} = {1}$, and\\&#10;(ii) ${f(\frac{1}{2^{n}})} = {0}$, for each $n$.&#10;&#10;&#10;&#10;&#10;\end{document}"/>
  <p:tag name="IGUANATEXSIZE" val="2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&#10;Both proofs of NCT show that a certain real Function is not&#10;computable. In Brouwer's proof, if it was computable, it would mean&#10;that we would know the solution of a still unsolvable problem, while&#10;in Veldman's proof it would lead to an absurdity, through the&#10;negation of $\forall{PEM}$.\\[2mm]&#10;\textbf{NCT are result of the incompatibility between the on-going inputs&#10;$\xi$ and the timeless Function law $\Lambda_{\Phi}$}.\\&#10;While the inputs of $\Phi$, the core points of $[0, 1]_{Br}$ are&#10;on-going objects, being generated in time, $\Lambda_{\Phi}$ is&#10;timeless and pre-existent.\\[1mm]&#10;In that way it is not strange that a choice sequence is formed in&#10;time such that its value under $\Phi$ depending on its way of&#10;formation cannot be calculated.&#10;&#10;&#10;\end{document}"/>
  <p:tag name="IGUANATEXSIZE" val="2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noindent \textbf{Veldman 1982 (CP):} If $\Phi: R_{Br}&#10;\rightarrow R_{Br}$ is a real function, then $\Phi$ is&#10;continuous at every point of $R_{Br}$ i.e.,&#10;$$({\forall{\alpha}} \in {R_{Br}})(\forall{m})(\exists{n})({\forall{\beta}} \in&#10;{R_{Br}}) \ \ \ {{|{\alpha} - {\beta}|} &lt;&#10;{\frac{1}{2^{n}}}} \Rightarrow {{|{\Phi(\alpha)} - {\Phi(\beta)}|} &lt;&#10;{\frac{1}{2^{m}}}}.$$&#10;&#10;&#10;&#10;&#10;&#10;\end{document}"/>
  <p:tag name="IGUANATEXSIZE" val="2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&#10;An \textbf{intuitionistic $\omega^{\omega}$-Function}, $$\Phi :&#10;\omega^{\omega} \rightarrow \omega^{\omega},$$ is a law which&#10;corresponds an $\omega^{\omega}$-sequence $\alpha$ to a unique&#10;$\omega^{\omega}$-sequence $\beta$, based on a law $\Phi^{*}$,&#10;which correlates finite sequences of naturals such that:\\[1mm]&#10;\textbf{(i)} if ${N} \leq {M}$, then ${\Phi^{*}(a_{1}, a_{2}, ...,&#10;a_{N})} \preceq {\Phi^{*}(a_{1}, a_{2}, ..., a_{M})}$&#10;($\Phi^{*}(a_{1}, a_{2}, ..., a_{N})$&#10;may be the root $&lt;&gt;$).\\&#10;\textbf{(ii)} $\Phi^{*}$ is not stagnant.\\&#10;\textbf{(iii)} $${\Phi(\alpha)} = {{\sup}_{N}\Phi^{*}(N_{\alpha})}$$&#10;Then, we say that $\Phi^{*}$ \textbf{computes} $\Phi$.&#10;&#10;\end{document}"/>
  <p:tag name="IGUANATEXSIZE" val="2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&#10;\textbf{Brouwer's Fan theorem}:  If $T$ is a fan and $\varphi : T&#10;\rightarrow \omega$ an intuitionistic function, then there exists a&#10;natural $N$, such that, for each infinite $T$-sequence $\alpha$, its&#10;value $\varphi(\alpha)$ is determined by its initial segment&#10;$N_{\alpha}$. I.e.,&#10;$$(*)\ \ \ \ \  \exists{N} \forall{\alpha}({\alpha} \in {[T]})(\varphi(\alpha) = \varphi^{*}(N_{\alpha}))$$&#10;By Continuity Principle on a fan $T$, which is a (finitely&#10;branching) spread, we get&#10;$$(**)\ \ \ \ \  \forall{\alpha}({\alpha} \in {[T]})(\exists{N})(\forall{\beta}, N_{\beta} = N_{\alpha}&#10;\Rightarrow \varphi(\beta) = \varphi(\alpha))$$ &#10;&#10;&#10;&#10;\end{document}"/>
  <p:tag name="IGUANATEXSIZE" val="2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&#10;The interchange of&#10;quantifiers in $(*)$ and $(**)$ is the same to the interchange of&#10;quantifiers in the definitions of uniform continuity (1) and&#10;continuity (2) of a classical function  $f : X \rightarrow&#10;R$, where ${X} \subseteq {R}$. I.e., for each $\varepsilon&#10;&gt; 0$:&#10;$$(1)\ \ \ \ \  (\exists{\delta})(\forall{x})(\forall{y})(|x-y| &lt; \delta \Rightarrow&#10;|f(x)-f(y)| &lt; \varepsilon,$$ $$(2)\ \ \ \ \&#10;(\forall{x})(\exists{\delta})(\forall{y})(|x-y| &lt; \delta \Rightarrow&#10;|f(x)-f(y)| &lt; \varepsilon.$$ This fact is not accidental, since, as&#10;we said at the beginning, BFT is a central&#10;tool in Brouwer's proof of UCT.&#10;&#10;&#10;&#10;\end{document}"/>
  <p:tag name="IGUANATEXSIZE" val="2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&#10;BFT  holds classically if it is understood as follows: \textbf{Each&#10;continuous function on a fan is uniformly continuous}. The above&#10;function $\varphi$ violates BFT but also CP i.e., it is not even&#10;continuous. If we restrict to the fan $\mathcal{C}$&#10;BFT($C$) expresses that each continuous function on&#10;$\mathcal{C}$ is uniformly continuous. If $f: C&#10;\rightarrow N$, the uniform continuity property of them&#10;becomes&#10;$$(\exists{M})(\forall{\alpha, \beta})&#10;\ \ {{M_{\alpha}} = {M_{\beta}}} \Rightarrow {{f(\alpha)} =&#10;{f(\beta)}}.$$ Thus, BFT directly&#10;expresses the uniform continuity of an $f: \mathcal{C} \rightarrow&#10;N$, if we interpret the binary fan and the species of&#10;naturals classically.&#10;&#10;&#10;\end{document}"/>
  <p:tag name="IGUANATEXSIZE" val="2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 \textbf{Euclidean line of presentation of the parallel&#10;construction:}\\[2mm]&#10;Let the Euclidean coplanar straight lines $a, b, c$. $${T(a, b, c)}&#10;\Leftrightarrow {c \ falls \ on \ a, b},$$ $${Q_{b}(a)}&#10;\Leftrightarrow {{a} // {b}},$$ $${P_{b,c}(a)} \Leftrightarrow {T(a,&#10;b, c) \ and \ c \ makes \ the \ alternate \ angles \ equal \ to \&#10;one \ another}.$$ \textbf{Proposition I.27 (Criterion of&#10;Parallelism):} ${P_{b,c}(a)} \Rightarrow {Q_{b}(a)}$.&#10;&#10;&#10;\end{document}"/>
  <p:tag name="IGUANATEXSIZE" val="2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&#10;BFT is invalid in case a spread which is not a fan is considered.&#10;E.g., function $\varphi : \omega^{\omega} \rightarrow \omega$&#10;defined by&#10;$${\varphi(\alpha)} = {\alpha(\alpha(1))}$$&#10;violates BF($\omega^{\omega}$), since $\alpha(1)$ can be any natural&#10;number $n$, therefore $${\varphi(\alpha)} = {\alpha(n)}.$$ No&#10;$N$-initial segment though, of any sequence $\alpha$ can include the&#10;arbitrarily large term $\alpha(n)$.\\[2mm]&#10;Hence, the proof of BFT has to reveal that fundamental difference&#10;between a fan and a spread which is not a fan, which is responsible&#10;for the validity of BFT on fans.&#10;&#10;&#10;&#10;&#10;\end{document}"/>
  <p:tag name="IGUANATEXSIZE" val="2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&#10;With respect to \textbf{BHK}-interpretation of logical constants&#10;$$P \Rightarrow Q$$ is interpreted by:\\[1mm]&#10;\textbf{If $K(P)$ is a supposable construction-proof of $P$, then $P&#10;\Rightarrow Q$ is a constructive method transforming $K(P)$ to a&#10;construction-proof $K(Q)$ of $Q$}.&#10;&#10;&#10;&#10;\end{document}"/>
  <p:tag name="IGUANATEXSIZE" val="2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noindent Generally, a proof of an intuitionistic theorem, which is,&#10;as any theorem, an implication $P \Rightarrow Q$, takes into account&#10;only the fact $P$, without intervention of $K(P)$ in it. In the&#10;proof of BBT though, Brouwer employees $K(P)$.\\[2mm]&#10;\textbf{Brouwer proves $Q$ in the implication $P \Rightarrow Q$ of&#10;BBT analyzing the supposable construction $K(P)$}.&#10;&#10;&#10;&#10;&#10;\end{document}"/>
  <p:tag name="IGUANATEXSIZE" val="2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&#10;A \textbf{bar} $B$ for a spread $M$ is a species of finite&#10;$M$-sequences such that, each infinite $M$-sequence $\alpha$ has an&#10;initial segment in $B$ or \textbf{hits the bar} i.e.,&#10;$$\forall{\alpha}({\alpha} \in {M})(\exists{n})({n_{\alpha}} \in&#10;{B}).$$ The above defining property of a bar $B$ does not determine&#10;a new species but it presupposes an already constructed species $B$&#10;for which there is a constructive proof of that property.\\[1mm]&#10;It is only then that we can safely say that $B$ is a bar for a&#10;spread $M$.&#10;&#10;&#10;&#10;&#10;\end{document}"/>
  <p:tag name="IGUANATEXSIZE" val="2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&#10;\textbf{1.} The universal bar $B_{M}$ for a spread $M$ is the&#10;species of all finite $M$-sequences.\\&#10;\textbf{2.} If $\varphi : M \rightarrow \omega$, the species&#10;$B_{\varphi}$ of critical for $\varphi$ nodes is called \textbf{the&#10;bar of $\varphi$} and it is the&#10;species of those $M$-nodes which activate $\varphi^{*}$.\\[1mm]&#10;The $\varphi$-bar is \textbf{monotone} i.e., $${{u} \in&#10;{B_{\varphi}}, {u} \prec {v}} \Rightarrow {{v} \in {B_{\varphi}}}.$$&#10;\textbf{3.} A bar of critical to a function $\varphi : M \rightarrow&#10;\omega$ nodes is called \textbf{a} $\varphi$-bar.&#10;&#10;&#10;&#10;&#10;&#10;\end{document}"/>
  <p:tag name="IGUANATEXSIZE" val="2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&#10;\textbf{Pr.:} If $B$ is a species of $M$-nodes, TFAE:\\&#10;(i) $B$ is a decidable bar for $M$.\\&#10;(ii) Root $&lt;&gt;$ is $B$-securable.\\[2mm]&#10;\textbf{Brouwer's Bar theorem ($BBT_{1}$):} If $B$ is a decidable&#10;bar for a spread $M$ ($P$), then $B$&#10;contains a well-ordered thin sub-bar ($Q$).\\[2mm]&#10;\textbf{Brouwer's Bar theorem ($BBT_{2}$):} If $B$ is a decidable&#10;species of $M$-nodes, where $M$ is a spread, such that the root is&#10;$B$-securable ($P^{'}$), then $B$ contains a well-ordered thin&#10;sub-bar ($Q$).&#10;&#10;&#10;&#10;&#10;\end{document}"/>
  <p:tag name="IGUANATEXSIZE" val="2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&#10;\textbf{Brouwer's Dogma (BD):} If $B$ is a bar for a spread $M$,&#10;then a proof $R_{u}$, of the fact ``$u$ is $B$-securable'', can be&#10;reduced to a \textbf{canonical proof} (c.p.) where \textbf{only} the&#10;following kinds of inference occur:&#10;\begin{center}&#10;$\frac{u \ secured}{u \ securable}$, \ $\eta$-inference\\[3mm]&#10;$\frac{(a_{1}, a_{2}, ..., a_{n}) \ securable}{(a_{1}, a_{2}, ..., a_{n}, k) \ securable}$, \ $\zeta$-inference\\[3mm]&#10;$\frac{(a_{1}, a_{2}, ..., a_{n}, 1) \ securable, \ (a_{1}, a_{2},&#10;..., a_{n}, 2) \ securable, . . . . }{(a_{1}, a_{2}, ..., a_{n}) \&#10;securable}$, \ $\Gamma$-inference&#10;\end{center}&#10;&#10;\end{document}"/>
  <p:tag name="IGUANATEXSIZE" val="2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&#10;There are three main \textbf{kinds of critique on Brouwer's proof of&#10;BFT} in the literature:\\[1mm]&#10;\textbf{(I)} Critique of the supposedly metamathematical character&#10;of&#10;Brouwer's proof of BFT because of the analysis of $R_{u}$ as a tool for the derivation of its conclusion.\\&#10;\textbf{(II)} Critique of Brouwer's dogma BD. Again BD can be considered of metamathematical character.\\&#10;\textbf{(III)} Characterization of Brouwer's proof as cyclic, since,&#10;through Martino-Giaretta theorem (MGT), Brouwer's assumption BD is&#10;equivalent to the inductive argument of his proof.&#10;&#10;&#10;&#10;\end{document}"/>
  <p:tag name="IGUANATEXSIZE" val="2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&#10;\textbf{Epple} says:&#10;\begin{quote}&#10;[This crucial passage (from the existence of $R_{&lt;&gt;}$ to the&#10;existence of a \textbf{canonical proof} of the securability of $&lt;&gt;$)&#10;is evidently \textbf{a metamathematical belief}, a belief about what&#10;it means to have a proof ($R_{&lt;&gt;}$).\\&#10;This leaves Brouwer's whole argument in an awkward position. As long&#10;as intuitionistic mathematics is not formalized, such a&#10;meta-mathematical belief must necessarily remain informal.\\&#10;Hence \textbf{a crucial theorem of intuitionistic mathematics&#10;depends essentially on an informal belief}. In principle, such a&#10;belief does not conflict with the intuitionistic project. But it is&#10;legitimate to ask whether the meta-mathematical belief in question&#10;is as transparent as Brouwer's epistemological standards require it&#10;to be.]&#10;\end{quote}&#10;&#10;&#10;&#10;&#10;&#10;\end{document}"/>
  <p:tag name="IGUANATEXSIZE" val="2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&#10;\textbf{Brouwer} considered BD natural, though as late as&#10;\textbf{1952} had to admit&#10;that a simpler proof of BFT had eluded him.\\[2mm]&#10;\textbf{van Atten (2004)} doesn't accept Epple's general tenet,&#10;believing that Brouwer's proof doesn't betray the intuitionistic&#10;principles, without giving though, some arguments in favor of his&#10;opinion.\\[2mm]&#10;The obscurity of BD justified \textbf{Kleene}'s reaction&#10;(\textbf{1965})to use the scheme of decidable bar induction (DBI) as&#10;an axiom, to prove FT.&#10;&#10;&#10;&#10;&#10;\end{document}"/>
  <p:tag name="IGUANATEXSIZE" val="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 \textbf{Proposition I.28:} (contains two more criteria of&#10;parallelism reducible to the previous one).\\[2mm]&#10;\textbf{Proposition I.29:} Let $a, b, c: T (a, b, c)$. Then, the&#10;inverse implication holds i.e.,&#10;                $${Q_{b}(a)} \Rightarrow {P_{b,c}(a)}.$$&#10;First use of the FP in its proof.\\[2mm]&#10;\textbf{Euclidean Fifth Postulate:} If $T (a, b, c)$ and $c$ makes&#10;the interior angles less than $2R$, then $a, b$, if produced&#10;indefinitely, meet on that side on which are the angles less than&#10;$2R$.&#10;&#10;&#10;\end{document}&#10;&#10;&#10;&#10;&#10;&#10;&#10;&#10;&#10;&#10;&#10;&#10;&#10;&#10;&#10;&#10;&#10;&#10;&#10;&#10;&#10;&#10;&#10;&#10;&#10;&#10;&#10;&#10;&#10;&#10;&#10;&#10;&#10;&#10;&#10;&#10;&#10;&#10;&#10;&#10;&#10;&#10;&#10;&#10;"/>
  <p:tag name="IGUANATEXSIZE" val="2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&#10;\textbf{Decidable Bar Induction (DBI):} If $M$ is a&#10;spread and\\&#10;\textbf{(i)} $({\forall{\alpha}} \in {M})\ \exists{n}({n_{\alpha}}&#10;\in {B})$ \ $\wedge$\\&#10;\textbf{(ii)} $({\forall{u}} \in {M})\ ({{u} \in {B}} \vee {{u} \notin {B}})$ \ $\wedge$\\&#10;\textbf{(iii)} $({\forall{u}} \in {M})\ ({{u} \in {B}} \Rightarrow {{u} \in {W}})$ \ $\wedge$\\&#10;\textbf{(iv)} $({\forall{u}} \in {M})\ (\forall{k}{({{u} * {k}} \in&#10;{W})} \Rightarrow {{u} \in {W}})$,\\[2mm]&#10;Then, \ \  ${&lt;&gt;} \in {W}$.\\[2mm]&#10;\begin{center}&#10;\textbf{${DBI} \Rightarrow {BBT} \Rightarrow BFT$}&#10;\end{center}&#10;\textbf{Proof:} Defining species $W$ through ${u} \in {W}$ iff $u$&#10;has the well-ordering property for nodes, we get the conclusion of&#10;BBT i.e., that the root $&lt;&gt;$ has the well-ordering property too.&#10;&#10;&#10;&#10;&#10;&#10;\end{document}"/>
  <p:tag name="IGUANATEXSIZE" val="2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&#10;\textbf{Dummett 1977:} The negation of BI by KC was considered as a&#10;refutation of BD.\\&#10;His point was that since Brouwer's 1924 proof of BFT excludes all&#10;$\zeta$-inferences and makes no reference either to the decidability&#10;or to the monotonicity of $B$, it is certainly wrong because of&#10;KC.\\&#10;Dummett concluded that what is wrong with it must be BD, the only&#10;unjustified assumption of the proof, and he considered KC a&#10;refutation of it.\\[2mm]&#10;\textbf{Martino and Giaretta 1979:} They criticized Dummett's&#10;interpretation of KC, a \textbf{critique accepted} later by&#10;\textbf{Dummett 2000}.&#10;&#10;&#10;&#10;&#10;\end{document}"/>
  <p:tag name="IGUANATEXSIZE" val="2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&#10;\textbf{Martino-Giaretta theorem (MGT-1979):} BD is equivalent to MBI.\\[2mm]&#10;\textbf{Proof:} Suppose BD and that the root $&lt;&gt;$ is securable under&#10;monotone $B$. By BD, ${&lt;&gt;} \in {IndB}$, and by previous Proposition&#10;${&lt;&gt;} \in {B^{\Gamma}}$, since $B$ is monotone.\\[1mm]&#10;Suppose MBI and that $&lt;&gt;$ is $B$-securable. Let $B^{\zeta}$ be the&#10;monotonic closure of $B$ i.e.,\\[1mm]&#10;(i) ${{u} \in {B}} \Rightarrow {{u} \in {B^{\zeta}}}$.\\&#10;(ii) ${{u} \in {B^{\zeta}}} \Rightarrow {{{u} * {k}} \in&#10;{B^{\zeta}}}$.\\[1mm]&#10;Since $&lt;&gt;$ is $B$-securable, $&lt;&gt;$ is $B^{\zeta}$-securable too.&#10;Since $B^{\zeta}$ is, by its definition, a monotone bar, applying&#10;MBI on $B^{\zeta}$ we get that ${&lt;&gt;} \in {B{^{\zeta}}^{\Gamma}}$.&#10;However, as we concluded in the proof of previous Proposition,&#10;$${{B^{\zeta}}^{\Gamma}} = {Ind{B^{\zeta}}^{\Gamma}} = {IndB},$$&#10;since $B^{\zeta}$ is the $\zeta$-closure of $B$ and hence,&#10;$B{^{\zeta}}^{\Gamma}$ is the $\eta, \zeta$ and $\Gamma$-closure of&#10;$B$, therefore $B{^{\zeta}}^{\Gamma}$ is identical to $IndB$.&#10;&#10;&#10;&#10;&#10;\end{document}"/>
  <p:tag name="IGUANATEXSIZE" val="2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&#10;\textbf{BFT has to be proved in a different way}. Of course, first&#10;we have to explain why BFT should be proved i.e., why it must&#10;reflect an intuitionistic truth.\\&#10;Even if that is accomplished, DBI,&#10;or MBI, as an intuitionistic tool, doesn't seem right to use.\\[2mm]&#10;\textbf{Epple writes:}&#10;\begin{quote}&#10;[In the end ... it was not so much Brouwer's \textbf{mathematics}&#10;that was problematic, but rather, despite all its potential&#10;philosophical merits, the \textbf{epistemology} that formed a&#10;crucial part of his project and that guaranteed, according to&#10;Brouwer, the undeniable superiority of his theory over the rest of&#10;modern mathematics.]&#10;\end{quote}&#10;\textbf{In our view}, preserving, or even strengthening Brouwer's&#10;epistemology may provide a way out to the dead end formed by his&#10;mathematics (bar induction) and its incompatibility to his&#10;epistemological standards.&#10;&#10;&#10;&#10;\end{document}&#10;"/>
  <p:tag name="IGUANATEXSIZE" val="2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noindent \textbf{G\&quot;{o}del (lecture 1933):} The problem of&#10;providing a&#10;foundation for mathematics falls into two parts:\\[1mm]&#10;the first is to represent the methods of proof actually used by&#10;mathematicians in a deductive system reduced to a minimum number of&#10;axioms and rules of inference, and\\[2mm]&#10;the second is to give a \textbf{justification} in some sense or&#10;other for these axioms.\\[1mm]&#10;After arguing that the first part has been successfully accomplished&#10;via systems of axiomatic set theory G\&quot;{o}del turns to the second&#10;part of the foundational project with the surprising&#10;statement:\\[2mm]&#10;The result... is that our axioms, if interpreted as meaningful&#10;statements, necessarily presuppose a kind of Platonism,&#10;\textbf{which cannot satisfy any critical mind} and which does not&#10;even produce the conviction that they are consistent.&#10;&#10;&#10;\end{document}"/>
  <p:tag name="IGUANATEXSIZE" val="2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 \textbf{Finitism} is distinguished by three&#10;features:\\[2mm]&#10;\textbf{1.} The application of the notion of ``all'' or ``any'' is&#10;to be restricted to those infinite totalities for which we can give&#10;a \textbf{finite procedure for generating all their elements} [such&#10;as the integers]\\[1mm]&#10;\textbf{2.} Negation must not be applied to propositions stating&#10;that something holds for all elements, because this would give&#10;existence propositions.\\[1mm]&#10;\textbf{3.} And finally we require that we should introduce only&#10;such notions as are \textbf{decidable} for any particular element&#10;and only such functions as can be calculated for any particular&#10;element.&#10;&#10;&#10;&#10;&#10;&#10;&#10;\end{document}"/>
  <p:tag name="IGUANATEXSIZE" val="2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 \textbf{G\&quot;{o}del:} Intuitionistic principles violate the&#10;above criteria in two essential respects.\\[1mm]&#10;$\bullet$ In intuitionism one allows the formation of negation of&#10;arbitrary propositions by giving to $\neg{P}$ the meaning that one&#10;has a (constructive) demonstration that \textbf{any} proof of $P$&#10;leads to an absurd conclusion. This violates the criterion 1, since&#10;any here ranges over the \textbf{inherently vague totality of&#10;arbitrary constructive proofs}.\\[2mm]&#10;$\bullet$ It violates criterion 2 by allowing the formation of (and&#10;reasoning with) negations of universal propositions&#10;$\neg{(\forall{n})\varphi(n)}$.\\[2mm]&#10;Through a CS-argument Brouwer has proven that the implication&#10;$${\neg{(\forall{n})\varphi(n)}} \Rightarrow&#10;{(\exists{n}\varphi(n)}$$ does not hold.&#10;&#10;&#10;&#10;&#10;&#10;&#10;&#10;&#10;&#10;\end{document}"/>
  <p:tag name="IGUANATEXSIZE" val="2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 \textbf{G\&quot;{o}del (lecture 1941):} Heuristic reasoning&#10;that led him to the functional interpretation:\\[1mm]&#10;\textbf{Criteria for constructivity:}\\[1mm]&#10;\textbf{1.} All primitive (undefined) functions...must be calculable&#10;for any given arguments and all primitive relations must be&#10;decidable for any given arguments.\\[1mm]&#10;\textbf{2.} Existential assertions must have a meaning only as&#10;abbreviations for actual constructions.\\[1mm]&#10;\textbf{3.} Universal propositions can be negated in the sense that&#10;a counterexample exists in the sense just described... Therefore,&#10;leaving out abbreviations, universal propositions can’t be negated&#10;at all.\\[2mm]&#10;\textbf{G\&quot;{o}del no longer requires universally quantified&#10;variables to range over totalities whose elements are generated by&#10;some finite procedure.}&#10;&#10;&#10;&#10;&#10;&#10;\end{document}"/>
  <p:tag name="IGUANATEXSIZE" val="2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 $\bullet$ G\&quot;{o}del calls a system $\Sigma$&#10;\textbf{``strictly constructive''} or ``finitistic'' if it satisfies&#10;these three conditions.\\[1mm]&#10;$\bullet$ Intuitionism does not meet these three conditions.\\[1mm]&#10;$\bullet$ Intuitionistic systems, like $HA$, can be interpreted in a&#10;system $\Sigma$ of functionals of finite type.\\[1mm]&#10;$\bullet$ One obtains constructive consistency proofs of certain&#10;classical systems, like $PA$, by first translating them into&#10;corresponding intuitionistic systems by G\&quot;{o}del's negative&#10;translation and then applying the functional interpretation.\\[1mm]&#10;$\bullet$ $\Sigma$ is a safe system, not so far from&#10;\textbf{Hilbert's strict finitism}, which justifies the axioms of&#10;$HA$ (and $PA$).&#10;&#10;&#10;&#10;&#10;&#10;&#10;&#10;&#10;\end{document}"/>
  <p:tag name="IGUANATEXSIZE" val="2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noindent $\bullet$ The $\Sigma$-meaningful propositions have the&#10;form $$(\exists{x_{1}, ..., x_{n}})(\forall{y_{1}, ...,&#10;y_{m}})R(x_{1}, . . . , x_{n}, y_{1}, . . . , y_{m}),$$ where $R$ is&#10;quantifier-free and $x_{1}, . . . , x_{n}, y_{1}, . . . , y_{m}$ may&#10;be of arbitrary type.\\&#10;One can assert such a statement in $\Sigma$ only if specific&#10;instances $t_{1}, ..., t_{n}$ have been found such that $R(t_{1},&#10;..., t_{n}, y_{1}, ... y_{m})$ is established to hold for arbitrary $y_{1}, ..., y_{m}$.\\[2mm]&#10;$\bullet$ The interpretation of intuitionistic logic and arithmetic&#10;in $\Sigma$ is obtained by associating with each formula $A(z)$ of&#10;arithmetic, a formula $${A^{D}} = {(\exists{x})(\forall{y})R(x, y,&#10;z)}$$ of $\Sigma$. This is done by induction on A.\\[2mm]&#10;\textbf{Dialectica interpretation 1958 (roughly):} $L^{\omega}$ is the&#10;language of finite types over that of elementary number theory.\\&#10;$HA^{\omega}$ is the system extending $HA$ in $L^{\omega}$ by two&#10;combinatory axioms and the recursor axiom, then $${{HA^{\omega}}&#10;\vdash {\varphi}} \Rightarrow {{\Sigma} \vdash {R(x, y)}}.$$&#10;&#10;&#10;&#10;&#10;&#10;&#10;&#10;&#10;\end{document}"/>
  <p:tag name="IGUANATEXSIZE" val="20"/>
</p:tagLst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1552</TotalTime>
  <Words>9</Words>
  <Application>Microsoft Office PowerPoint</Application>
  <PresentationFormat>Προβολή στην οθόνη (4:3)</PresentationFormat>
  <Paragraphs>6</Paragraphs>
  <Slides>119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119</vt:i4>
      </vt:variant>
    </vt:vector>
  </HeadingPairs>
  <TitlesOfParts>
    <vt:vector size="120" baseType="lpstr">
      <vt:lpstr>Θέμα του Office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  <vt:lpstr>Διαφάνεια 45</vt:lpstr>
      <vt:lpstr>Διαφάνεια 46</vt:lpstr>
      <vt:lpstr>Διαφάνεια 47</vt:lpstr>
      <vt:lpstr>Διαφάνεια 48</vt:lpstr>
      <vt:lpstr>Διαφάνεια 49</vt:lpstr>
      <vt:lpstr>Διαφάνεια 50</vt:lpstr>
      <vt:lpstr>Διαφάνεια 51</vt:lpstr>
      <vt:lpstr>Διαφάνεια 52</vt:lpstr>
      <vt:lpstr>Διαφάνεια 53</vt:lpstr>
      <vt:lpstr>Διαφάνεια 54</vt:lpstr>
      <vt:lpstr>Διαφάνεια 55</vt:lpstr>
      <vt:lpstr>Διαφάνεια 56</vt:lpstr>
      <vt:lpstr>Διαφάνεια 57</vt:lpstr>
      <vt:lpstr>Διαφάνεια 58</vt:lpstr>
      <vt:lpstr>Διαφάνεια 59</vt:lpstr>
      <vt:lpstr>Διαφάνεια 60</vt:lpstr>
      <vt:lpstr>Διαφάνεια 61</vt:lpstr>
      <vt:lpstr>Διαφάνεια 62</vt:lpstr>
      <vt:lpstr>Διαφάνεια 63</vt:lpstr>
      <vt:lpstr>Διαφάνεια 64</vt:lpstr>
      <vt:lpstr>Διαφάνεια 65</vt:lpstr>
      <vt:lpstr>Διαφάνεια 66</vt:lpstr>
      <vt:lpstr>Διαφάνεια 67</vt:lpstr>
      <vt:lpstr>Διαφάνεια 68</vt:lpstr>
      <vt:lpstr>Διαφάνεια 69</vt:lpstr>
      <vt:lpstr>Διαφάνεια 70</vt:lpstr>
      <vt:lpstr>Διαφάνεια 71</vt:lpstr>
      <vt:lpstr>Διαφάνεια 72</vt:lpstr>
      <vt:lpstr>Διαφάνεια 73</vt:lpstr>
      <vt:lpstr>Διαφάνεια 74</vt:lpstr>
      <vt:lpstr>Διαφάνεια 75</vt:lpstr>
      <vt:lpstr>Διαφάνεια 76</vt:lpstr>
      <vt:lpstr>Διαφάνεια 77</vt:lpstr>
      <vt:lpstr>Διαφάνεια 78</vt:lpstr>
      <vt:lpstr>Διαφάνεια 79</vt:lpstr>
      <vt:lpstr>Διαφάνεια 80</vt:lpstr>
      <vt:lpstr>Διαφάνεια 81</vt:lpstr>
      <vt:lpstr>Διαφάνεια 82</vt:lpstr>
      <vt:lpstr>Διαφάνεια 83</vt:lpstr>
      <vt:lpstr>Διαφάνεια 84</vt:lpstr>
      <vt:lpstr>Διαφάνεια 85</vt:lpstr>
      <vt:lpstr>Διαφάνεια 86</vt:lpstr>
      <vt:lpstr>Διαφάνεια 87</vt:lpstr>
      <vt:lpstr>Διαφάνεια 88</vt:lpstr>
      <vt:lpstr>Διαφάνεια 89</vt:lpstr>
      <vt:lpstr>Διαφάνεια 90</vt:lpstr>
      <vt:lpstr>Διαφάνεια 91</vt:lpstr>
      <vt:lpstr>Διαφάνεια 92</vt:lpstr>
      <vt:lpstr>Διαφάνεια 93</vt:lpstr>
      <vt:lpstr>Διαφάνεια 94</vt:lpstr>
      <vt:lpstr>Διαφάνεια 95</vt:lpstr>
      <vt:lpstr>Διαφάνεια 96</vt:lpstr>
      <vt:lpstr>Διαφάνεια 97</vt:lpstr>
      <vt:lpstr>Διαφάνεια 98</vt:lpstr>
      <vt:lpstr>Διαφάνεια 99</vt:lpstr>
      <vt:lpstr>Διαφάνεια 100</vt:lpstr>
      <vt:lpstr>Διαφάνεια 101</vt:lpstr>
      <vt:lpstr>Διαφάνεια 102</vt:lpstr>
      <vt:lpstr>Διαφάνεια 103</vt:lpstr>
      <vt:lpstr>Διαφάνεια 104</vt:lpstr>
      <vt:lpstr>Διαφάνεια 105</vt:lpstr>
      <vt:lpstr>Διαφάνεια 106</vt:lpstr>
      <vt:lpstr>Διαφάνεια 107</vt:lpstr>
      <vt:lpstr>Διαφάνεια 108</vt:lpstr>
      <vt:lpstr>Διαφάνεια 109</vt:lpstr>
      <vt:lpstr>Διαφάνεια 110</vt:lpstr>
      <vt:lpstr>Διαφάνεια 111</vt:lpstr>
      <vt:lpstr>Διαφάνεια 112</vt:lpstr>
      <vt:lpstr>Διαφάνεια 113</vt:lpstr>
      <vt:lpstr>Διαφάνεια 114</vt:lpstr>
      <vt:lpstr>Διαφάνεια 115</vt:lpstr>
      <vt:lpstr>Διαφάνεια 116</vt:lpstr>
      <vt:lpstr>Διαφάνεια 117</vt:lpstr>
      <vt:lpstr>Διαφάνεια 118</vt:lpstr>
      <vt:lpstr>Διαφάνεια 119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sifis</dc:creator>
  <cp:lastModifiedBy>sifis</cp:lastModifiedBy>
  <cp:revision>167</cp:revision>
  <dcterms:created xsi:type="dcterms:W3CDTF">2011-01-25T11:14:19Z</dcterms:created>
  <dcterms:modified xsi:type="dcterms:W3CDTF">2011-02-02T13:41:39Z</dcterms:modified>
</cp:coreProperties>
</file>