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9" r:id="rId4"/>
    <p:sldId id="260" r:id="rId5"/>
    <p:sldId id="269" r:id="rId6"/>
    <p:sldId id="262" r:id="rId7"/>
    <p:sldId id="29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8" r:id="rId17"/>
    <p:sldId id="279" r:id="rId18"/>
    <p:sldId id="280" r:id="rId19"/>
    <p:sldId id="281" r:id="rId20"/>
    <p:sldId id="282" r:id="rId21"/>
    <p:sldId id="283" r:id="rId22"/>
    <p:sldId id="291" r:id="rId23"/>
    <p:sldId id="285" r:id="rId24"/>
    <p:sldId id="286" r:id="rId25"/>
    <p:sldId id="297" r:id="rId26"/>
    <p:sldId id="288" r:id="rId27"/>
    <p:sldId id="289" r:id="rId28"/>
    <p:sldId id="292" r:id="rId29"/>
    <p:sldId id="293" r:id="rId30"/>
    <p:sldId id="294" r:id="rId31"/>
    <p:sldId id="295" r:id="rId32"/>
    <p:sldId id="29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92BB-168E-4A2D-A929-969409B0EF9B}" type="datetimeFigureOut">
              <a:rPr lang="el-GR" smtClean="0"/>
              <a:pPr/>
              <a:t>14/7/2011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0A32-1D4F-4457-83CA-45CB4448B9A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1538" y="1214422"/>
            <a:ext cx="707236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857256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857256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428605"/>
            <a:ext cx="8501122" cy="571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1214422"/>
            <a:ext cx="8715437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72559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643998" cy="621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785794"/>
            <a:ext cx="8572559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1357299"/>
            <a:ext cx="8643998" cy="328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7158" y="2285993"/>
            <a:ext cx="7429552" cy="14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8572560" cy="5500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571480"/>
            <a:ext cx="857256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8596" y="571480"/>
            <a:ext cx="8358245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857256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643998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1538" y="857232"/>
            <a:ext cx="685804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642918"/>
            <a:ext cx="8643997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571480"/>
            <a:ext cx="8572561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857231"/>
            <a:ext cx="8572560" cy="49292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7" cy="63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3" y="285728"/>
            <a:ext cx="8715436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642918"/>
            <a:ext cx="8715435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871543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850112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857256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642918"/>
            <a:ext cx="857256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center}&#10;&#10;&#10;{\Large \bf The Fan Theorem}\\[3mm]&#10;Iosif Petrakis\\&#10;Mathematisches Institut LMU\\[6mm]&#10;Seminar: Rechnerischer Gehalt von Beweisen\\[2mm]&#10;Mathematisches Institut LMU\\[1mm]&#10;13.07.2011&#10;&#10;&#10;&#10;\end{center}&#10;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If $\overrightarrow{B}$ is a set of finite sequences of&#10;subsets of $2$ i.e., $${{\overrightarrow{J}} \in&#10;{\overrightarrow{B}}} \Leftrightarrow {{\overrightarrow{J}} =&#10;{(J_{0}, J_{1}, ..., J_{k - 1})}},$$ then $\overrightarrow{B}$ is&#10;called a \textbf{Bar} iff for each infinite sequence $(J_{0}, J_{1},&#10;J_{2}, ...)$ there exists $n$ such that $${(J_{0}, J_{1}, ..., J_{n&#10;- 1})} \in&#10;{\overrightarrow{B}}.$$ Then $(*)$ takes the following form:\\[2mm]&#10;\textbf{$FAN_{ML}$:} If $B$ is a monotone bar, then&#10;$${\overrightarrow{B}} = {\{\overrightarrow{J} : {\otimes&#10;{\overrightarrow{J}}} \subseteq {B}\}}$$ is a Bar, where&#10;$${\otimes \overrightarrow{J}} = {{J_{0}} \times {J_{1}} \times ... \times&#10;{J_{k - 1}}}.$$ $FAN_{ML}$ will be the formulation of Fan theorem&#10;that will be proven in MLTT.&#10;&#10;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center}&#10;\textbf{Basic Idea of proof of Fan theorem within MLTT}&#10;\end{center}&#10;\noindent  \textbf{Brouwer, Martin-L\&quot;{o}f, Coquand, Fridlender:} In&#10;order to avoid the infinite character of the bar concept we need to&#10;reformulate it without referring to infinite sequences, but using a&#10;generalized inductive definition instead.\\[3mm]&#10;The same idea is used by Coquand and Fridlender in reformulating the&#10;notion of well-quasiorder in order to prove Higman's Lemma (this&#10;idea is used in the implemented to MINLOG proof of Higman's Lemma by&#10;M. Seisenberger).&#10;&#10;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Martin-L\&quot;{o}f's type theory} (MLTT) is an&#10;intuitionistic theory (use of intuitionistic logic) of iterated&#10;inductive definitions developed in a framework of dependent&#10;types.\\[2mm]&#10;$X$ is a set, ${u} \in {X^{*}}$, and $B$ is a predicate over $X$.&#10;\textbf{Inductive definition} of the predicate $$\bigwedge_{u}B$$&#10;``all the elements of the list $u$ satisfy $B$''.\\[1mm]&#10;Introduction rules:&#10;$$\frac{}{\bigwedge_{&lt;&gt;}B}, \ \ \ \ \ \frac{\bigwedge_{u}B \ \ \&#10;B(x)}{\bigwedge_{{u} \frown {x}}B}.$$ Induction Principle for&#10;predicate $Q$ over $X^{*}$:&#10;$$\frac{\bigwedge_{u}B \ \ \ Q(&lt;&gt;) \ \ \ (\forall{u})[{{Q(u)} \wedge&#10;{B(x)}} \rightarrow Q({u} \frown {x})]}{Q(u)}.$$&#10;&#10;&#10;&#10;&#10;&#10;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Inductive definition of $2^{*}$:}&#10;$${&lt;&gt;} \in {2^{*}}, \ \ \ \ \frac{{u} \in {2^{*}}}{{{u} \frown {0}} \in&#10;{2^{*}} \ \ {{u} \frown {1}} \in {2^{*}}}.$$ If $P(u)$ is a property&#10;on nodes, the corresponding induction principle is:&#10;$$\frac{P(&lt;&gt;) \ \ \ \ {P(u)} \rightarrow {{P({u} \frown {0})} \wedge&#10;{P({u} \frown {1})}}}{(\forall{u})P(u)}.$$ One can show inductively&#10;on $v$ that&#10;$${\bigwedge_{{u} \ast {v}}B} \Leftrightarrow {{\bigwedge_{u}B}&#10;\wedge {\bigwedge_{v}B}}.$$&#10;&#10;&#10;&#10;&#10;&#10;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In order to avoid the notion of an infinite sequence in&#10;the definition of the bar concept, Martin-L\&quot;{o}f, following a&#10;similar reaction of Brouwer regarding the notion ``the node $u$ is&#10;$B$-securable'', gave the following \textbf{inductive definition of&#10;bar:}\\[2mm]&#10;If $X$ is a set and $B(u)$ is a predicate on $X^{*}$, then $B$ is&#10;a(n) \textbf{(inductive) bar} iff $$B|&lt;&gt;,$$ where $B|u$ is defined&#10;by the following rules:&#10;$$\frac{B(u)}{B|u} \ \ \ \ \frac{B|u}{B|{u} \frown {x}} \ \ \ \&#10;\frac{({\forall{x}} \in {X})B|{u} \frown {x}}{B|u}.$$ The definition&#10;is motivated by the fact that if $B$ is a general bar, $${B|u}&#10;\Leftrightarrow {({\forall{\alpha}} \succ&#10;{u})(\exists{n}){\overline{\alpha}(n)} \in {B}}$$ satisfies the&#10;above rules.\\[1mm]&#10;\textbf{Martin-L\&quot;{o}f's Dogma (MLD):} Each bar is considered to be&#10;an inductive bar.&#10;&#10;&#10;&#10;&#10;&#10;&#10;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\textbf{Induction Principle (IP)} associated to the&#10;definition $B|u$: $$B|u$$&#10;$$({\forall{v}} \in {X^{*}}){B(v)} \rightarrow {W(v)}$$&#10;$$({\forall{v}} \in {X^{*}})({\forall{x}} \in {X}){W(v)} \rightarrow&#10;{W({v} \frown {x})}$$&#10;$$\frac{({\forall{v}} \in {X^{*}})[({\forall{x}} \in {X})W({v} \frown {x})]&#10;\rightarrow {W(v)}}{W(u)}.$$ $B$ is a \textbf{strong (inductive)&#10;bar} iff&#10;$$B||&lt;&gt;,$$ where $B||u$ is defined by the following rules:&#10;$$\frac{B(u)}{B||u} \ \ \ \ \frac{({\forall{x}} \in {X})B||{u} \frown {x}}{B||u}.$$&#10;\noindent If ${X} = {N}$, then Kleene defined a general bar $B$ such&#10;that $\neg{(B||&lt;&gt;)}$. So, \textbf{we cannot accept MLD for strong&#10;inductive bars}.&#10;&#10;&#10;&#10;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Proposition 5:} Suppose $B$ is a monotone&#10;predicate on $X^{*}$. Then, $${B|u} \Rightarrow {B||u}.$$&#10;\textbf{Proof:} It suffices to show $$\frac{B||u}{B||{u} \frown&#10;{x}}.$$ If $B||u$ because B(u), then, since $B$ is monotone, $B({u}&#10;\frown {x})$, therefore $B||{u} \frown {x}$.\\&#10;If $B||u$ because $B||{u} \frown {x}$, for each $x$, then we get&#10;automatically what we want.$\diamond$\\[2mm]&#10;\textbf{Proposition 6:} If $B$ is an inductive bar, then $B$ is a general bar.\\[2mm]&#10;\textbf{Proof:} Since $B|&lt;&gt;$, if we define $${W(u)} \Leftrightarrow&#10;{({\forall{\alpha}} \succ {u})(\exists{m}){\overline{\alpha}(m)} \in&#10;{B}},$$ the IP for $(B, W)$ yields $W(&lt;&gt;)$, which is exactly the&#10;fact that $B$ is a  general bar.$\diamond$\\[2mm]&#10;\textbf{Implementation of this proof in MINLOG.}&#10;&#10;&#10;&#10;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A similar result to Proposition 5 can be proved if $B$ is&#10;decidable and ${u} = {&lt;&gt;}$. We define:\\[1mm]&#10;$B$ \textbf{pre-bars} $u$, ${B} \dashv {u}$, iff $({\exists{v}}&#10;\preceq&#10;{u})B(v)$. Obviously,\\[1mm]&#10;(i) ${{B} \dashv {u}} \vee {\neg{({B} \dashv {u})}}$.\\&#10;(ii) ${{B} \dashv {&lt;&gt;}} \Leftrightarrow {B(&lt;&gt;)}$.\\[2mm]&#10;\textbf{Proposition 7 (Martino-Giaretta, 1981):} If $B$ is a&#10;decidable predicate on $X^{*}$, then $${B|u} \Rightarrow {{B||u}&#10;\vee {{B} \dashv {u}}}.$$ \textbf{Proof:} Using IP on $B|u$. We&#10;define $${W(u)} \Leftrightarrow {{B||u} \vee {{B} \dashv {u}}}.$$&#10;Then ${B(v)} \rightarrow {W(v)}$ is trivial. Suppose now $W(v)$. If&#10;$B||v$, then either $B(v)$, hence ${B} \dashv {{v} \frown {x}}$, or&#10;$B||{v} \frown {x}$, for each $x$, therefore $W({v}&#10;\frown {x})$.\\&#10;&#10;&#10;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noindent Suppose now $W({v} \frown {x})$, for each $x$. Since ${B}&#10;\dashv {v}$ is decidable, then $W(v)$ if actually ${B} \dashv {v}$.&#10;If not, then $W({v} \frown {x})$ means that ${B||{v} \frown {x}}&#10;\vee {{B} \dashv {{v} \frown {x}}}$. If ${B} \dashv {{v} \frown&#10;{x}}$ is the case, then necessarily $B({v} \frown {x})$ i.e.,&#10;${B}||{{v} \frown {x}}$. So, this is the case for each ${v} \frown&#10;{x}$, therefore $B||v$ i.e., $W(v)$.\\&#10;The conclusion of the induction is $W(u)$, which is what we wanted&#10;to prove.$\diamond$\\[2mm]&#10;\textbf{Corollary:} If $B$ is a decidable predicate on $X^{*}$, then&#10;$${B|&lt;&gt;} \Rightarrow {B||&lt;&gt;}.$$&#10;Therefore, each decidable inductive bar is a strong inductive bar.&#10;&#10;&#10;&#10;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An inductive bar imposes the induction principle IP, which&#10;proves the following version of $BI_{M}$ within MLTT. In that way&#10;the use of $BI_{M}$ becomes natural, acceptable and its use in the&#10;corresponding proof of Fan theorem avoids the problem found in its&#10;use in Brouwer's proof (see [Epple 2000], [Petrakis 2010]).\\[2mm]&#10;\textbf{Proposition 8 (Monotone Bar Induction in MLTT,&#10;($BI_{ML}$)):}&#10;$$B|u$$&#10;$$({\forall{v}} \in {X^{*}}){B(v)} \rightarrow {W(v)}$$&#10;$$({\forall{v}} \in {X^{*}})({\forall{x}} \in {X}){B(v)} \rightarrow&#10;{B({v} \frown {x})}$$&#10;$$\frac{({\forall{v}} \in {X^{*}})[({\forall{x}} \in {X})W({v} \frown {x})]&#10;\rightarrow {W(v)}}{W(u)}.$$ \textbf{Proof:} If a reverse-append&#10;function is defined by $${{u} \hookleftarrow {&lt;&gt;}} = {u}, \ \ \ {{u}&#10;\hookleftarrow {({v} \frown {x})}} = {{({u} \frown {x})}&#10;\hookleftarrow {v}},$$ then we apply IP on $B, Q$ where $${Q(v)}&#10;\Leftrightarrow {({\forall{w}} \in {X^{*}})W({v} \hookleftarrow&#10;{w})}.$$&#10;&#10;&#10;&#10;&#10;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center}&#10;\textbf{Plan of the talk}&#10;\end{center}&#10;&#10;\noindent&#10;1. The Fan theorem in Martin-L\&quot;{o}f's type theory.\\[2mm]&#10;2. The inductive predicate ``Bar'' and ``Bar Induction'' in MINLOG.&#10;&#10;&#10;&#10;&#10;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Proposition 9:} If $X$ is a set and $B$ is a&#10;monotone predicate over $X^{*}$, then $${B|u} \Leftrightarrow&#10;{B_{u}|&lt;&gt;},$$ where $${B_{u}} := {{\lambda}vB({u} \ast {v})}.$$&#10;\textbf{Proposition 10:} If $X$ is a set and $B, C$ are monotone&#10;predicates over $X^{*}$, then $${{B|u} \wedge {C|u}} \Rightarrow&#10;{{B} \wedge {C}|u},$$ where $${{B} \wedge {C}} := {{\lambda}v[{B(v)}&#10;\wedge {C(v)}]}.$$ \textbf{Proposition 11:} If $X$ is a set and $A,&#10;B$ predicates over $X^{*}$ such that $B$ is monotone and ${A}&#10;\supseteq {B}$, then $${B|u} \Rightarrow {A|u}.$$&#10;\textbf{Corollary:} If $X$ is a set and $B, C$ are monotone&#10;predicates over $X^{*}$, then $${{B} \wedge {C}|u} \Rightarrow&#10;{{B|u} \wedge {C|u}}.$$&#10;&#10;&#10;&#10;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center}&#10;\textbf{Formulating the cartesian product in MLTT}&#10;\end{center}&#10;&#10;&#10;\noindent \textbf{1.} If $X, Y$ are sets and $f: X \rightarrow Y$,&#10;then we define $\overline{f}: X^{*} \rightarrow Y^{*}$ by&#10;$${\overline{f}(&lt;&gt;)} = {&lt;&gt;} \ \ \ \ \ \ {\overline{f}({u} \frown {x})} =&#10;{{\overline{f}(u)} \frown {f(x)}}.$$ Obviously,&#10;$${\overline{f}(u_{0}, ..., u_{n - 1})} = {(f(u_{0}), ..., f(u_{n -&#10;1}))}.$$ \textbf{2.} If $X, Y, Z$ are sets and $f: X \rightarrow Y&#10;\rightarrow Z$, we define $\times^{f}: {X^{*}} \times {Y^{*}}&#10;\rightarrow Z^{*}$ by&#10;$${{&lt;&gt;} \times^{f} {v}} = {&lt;&gt;} \ \ \ \ \ \ {({u} \frown {x}) \times^{f}&#10;{v}} = {({u} \times^{f} {v}) \frown {\overline{f(x)}(v)}},$$ where&#10;$f(x): Y \rightarrow Z$ and $\overline{f(x)}: Y^{*} \rightarrow&#10;Z^{*}$. It is easy to see that:\\[2mm]&#10;\textbf{a.} ${{u} \times^{f} {&lt;&gt;}} = {&lt;&gt;}$.\\&#10;\textbf{b.} ${{(x_{0})} \times^{f} {(y_{0}, y_{1})}} = {(f(x_{0},&#10;y_{0}), f(x_{0}, y_{1}))}$.\\&#10;\textbf{c.} ${{(x_{0}, x_{1})} \times^{f} {(y_{0}, y_{1})}} =&#10;{(f(x_{0}, y_{0}), f(x_{0}, y_{1}), f(x_{1}, y_{0}), f(x_{1},&#10;y_{1}))}$.&#10;&#10;&#10;&#10;&#10;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3.} If $X, Y, Z$ are sets, ${y} \in {Y}$ and $f: Y&#10;\rightarrow X \rightarrow Y$ we define $\otimes_{y}^{f}: X^{**}&#10;\rightarrow Y^{*}$ by&#10;$${\otimes_{y}^{f}(&lt;&gt;)} = {(y)} \ \ \ \ \ \ {\otimes_{y}^{f}({\overrightarrow{u}} \frown {v})} =&#10;{{\otimes_{y}^{f}(\overrightarrow{u})} \times^{f} {v}},$$ where here&#10;$\times^{f}: {Y^{*}} \times {X^{*}} \rightarrow Y^{*}$. One can&#10;show: $$\textbf{d.} \ \ \ \ \ {\otimes_{y}^{f}((x_{0}, x_{1}),&#10;(x_{0}^{'}, x_{1}^{'}))} =$$ $$= {(f(f(y, x_{0}), x_{0}^{'}), f(f(y,&#10;x_{0}), x_{1}^{'}), f(f(y, x_{1}), x_{0}^{'}), f(f(y, x_{1}),&#10;x_{1}^{'}))}.$$ \textbf{Cartesian product on $X^{**}$:} If&#10;${\overrightarrow{u}} \in {X^{**}}$, then we define&#10;$${\otimes{\overrightarrow{u}}} :=&#10;{\otimes_{&lt;&gt;}^{\frown}(\overrightarrow{u})},$$ where ${Y} =&#10;{X^{*}}$, ${y} = {&lt;&gt;}$, therefore $\otimes_{&lt;&gt;}^{\frown}: X^{**}&#10;\rightarrow X^{**}$ and $$\frown: X^{*} \rightarrow X \rightarrow&#10;X^{*}, \ \ \ \ \ {\frown(u)(x)} = {{u} \frown {x}}.$$&#10;&#10;&#10;&#10;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Corollary:} $\otimes$ behaves actually as a&#10;cartesian product on $X^{**}$:\\[1mm]&#10;\textbf{(i)} ${\otimes(&lt;&gt;)} = {(&lt;&gt;)}$.\\&#10;\textbf{(ii)} ${\otimes({\overrightarrow{u}} \frown {&lt;&gt;})} = {&lt;&gt;}$,&#10;where $${{\overrightarrow{u}} \frown {&lt;&gt;}} = {(u_{0}, ..., u_{n -&#10;1}) \frown {&lt;&gt;}} = {(u_{0}, ..., u_{n - 1}, &lt;&gt;)}.$$ \textbf{(iii)}&#10;${\otimes((x_{0}, x_{1}), (x_{0}^{'}, x_{1}^{'}))} = {((x_{0},&#10;x_{0}^{'}), (x_{0}, x_{1}^{'}), (x_{1}, x_{0}^{'}), (x_{1},&#10;x_{1}^{'}))}$.\\[2mm]&#10;Hence, the set ${\overrightarrow{B}} = {\{\overrightarrow{J} :&#10;{\otimes {\overrightarrow{J}}} \subseteq {B}\}}$, where $B$ is a&#10;bar, can be interpreted as a predicate $P(\overrightarrow{u})$ as&#10;follows: $${P(\overrightarrow{u})} \Leftrightarrow {each \ element \&#10;of \ the \ list \ {\otimes{\overrightarrow{u}}} \in {B}}$$ $$&#10;\Leftrightarrow {\bigwedge_{\otimes{\overrightarrow{u}}}B}.$$ In&#10;other words:&#10;$${P(\overrightarrow{u})} :=&#10;{{\lambda}\overrightarrow{u}\bigwedge_{\otimes{\overrightarrow{u}}}B}.$$&#10;&#10;&#10;&#10;&#10;&#10;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Final formulation of the Fan theorem in MLTT:} If&#10;$X$ is a set (${X} = {2}$ suffices), and $B$ is a monotone predicate&#10;over $X^{*}$, then $${B|&lt;&gt;} \Rightarrow&#10;{{\lambda}\overrightarrow{u}\bigwedge_{\otimes{\overrightarrow{u}}}B|&lt;&gt;}.$$&#10;Note the \textbf{complete analogy to the inductive form of Higman's&#10;Lemma}.\\[2mm]&#10;\textbf{Lemma:} \\&#10;\textbf{1.} ${({u} \ast {v}) \times^{f} {w}} =&#10;{{({u}&#10;\times^{f} {w})} \ast {({u} \times^{f} {w})}}$.\\&#10;\textbf{2.} ${{(x)} \times^{f} ({u} \ast {v})} = {((x) \times^{f}&#10;{u}) \ast ((x) \times^{f} {v})}$.\\&#10;\textbf{3.} ${\otimes(({w} \frown {x}) \ast {\overrightarrow{u}})} =&#10;{{\otimes((w) \ast {\overrightarrow{u}})} \ast {\otimes(((x)) \ast&#10;{\overrightarrow{u}})}}$.\\&#10;\textbf{4.}&#10;$${\bigwedge_{\otimes(\overrightarrow{u})}[{\lambda}uB((x) \ast&#10;{u})]} \Rightarrow {\bigwedge_{\otimes(((x)) \ast&#10;{\overrightarrow{u}})}B}.$$&#10;&#10;&#10;&#10;&#10;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Proof of the final form of the Fan theorem in&#10;MLTT:} If ${u} \in {X^{*}}$, we define the following predicate:&#10;$${C_{u}} :=&#10;{{\lambda}\overrightarrow{u}[\bigwedge_{\otimes{\overrightarrow{u}}}{\lambda}vB({u}&#10;\ast {v})]}$$ i.e., $\overrightarrow{u}$ satisfies $C_{u}$ iff each&#10;element of the list $\otimes{\overrightarrow{u}}$ satisfies the&#10;predicate ${\lambda}vB({u} \ast {v})$ iff each element of the list&#10;$\otimes{\overrightarrow{u}}$ concatenated to $u$ belongs to&#10;$B$.\\[1mm]&#10;We need to define predicate $W$ such that $$B|&lt;&gt;$$&#10;$$({\forall{v}} \in {X^{*}}){B(v)} \rightarrow {W(v)}$$&#10;$$({\forall{v}} \in {X^{*}})({\forall{x}} \in {X}){B(v)} \rightarrow&#10;{B({v} \frown {x})}$$&#10;$$\frac{({\forall{v}} \in {X^{*}})[({\forall{x}} \in {X})W({v} \frown {x})]&#10;\rightarrow {W(v)}}{W(&lt;&gt;)},$$ and $${W(&lt;&gt;)} \Leftrightarrow&#10;{{{\lambda}\overrightarrow{u}\bigwedge_{\otimes{\overrightarrow{u}}}B|&lt;&gt;}}.$$&#10;&#10;&#10;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We define $${W} := {{\lambda}u[C_{u}|&lt;&gt;]},$$ therefore&#10;${W(u)} \Leftrightarrow {C_{u}|&lt;&gt;}$ and consequently $${W(&lt;&gt;)}&#10;\Leftrightarrow {C_{&lt;&gt;}|&lt;&gt;}.$$ But, $${C_{&lt;&gt;}} =&#10;{{\lambda}\overrightarrow{u}[\bigwedge_{\otimes{\overrightarrow{u}}}{\lambda}vB({&lt;&gt;}&#10;\ast {v})]}$$ $$=&#10;{{\lambda}\overrightarrow{u}[\bigwedge_{\otimes{\overrightarrow{u}}}{\lambda}vB(v)]}$$&#10;$$ = {{\lambda}\overrightarrow{u}[\bigwedge_{\otimes{\overrightarrow{u}}}B]}.$$&#10;&#10;&#10;&#10;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It suffices to show that ${B} \subseteq {W}$ and that $W$&#10;is hereditary.\\[1mm]&#10;\textbf{(I)} ${B(u)} \Rightarrow {W(u)}$: But ${W(u)}&#10;\Leftrightarrow {C_{u}|&lt;&gt;}$ and we show that this is true because&#10;$C_{u}(&lt;&gt;)$. $${C_{u}(&lt;&gt;)} \Leftrightarrow&#10;{\bigwedge_{\otimes(&lt;&gt;)}{\lambda}vB({u} \ast {v})}$$&#10;$$\stackrel{Cor \ (i)} \Leftrightarrow {\bigwedge_{(&lt;&gt;)}vB({u} \ast&#10;{v})}$$ $$\Leftrightarrow {B({u} \ast {&lt;&gt;})}$$ $$\Leftrightarrow&#10;{B(u)}.$$ \textbf{(II)} $[({\forall{x}} \in {X})C_{{u} \frown&#10;{x}}|&lt;&gt;] \Rightarrow {C_{u}|&lt;&gt;}$: It suffices to show that, for each&#10;${v} \in {X^{*}}$, $$C_{u}|(v).$$ We show that with&#10;\textbf{induction on $v$}.&#10;&#10;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(a)} ${v} = {&lt;&gt;}$: \ \ \ $C_{u}|(&lt;&gt;)$ because&#10;$C_{u}((&lt;&gt;))$, since $${C_{u}((&lt;&gt;))} \Leftrightarrow&#10;{\bigwedge_{\otimes((&lt;&gt;))}{\lambda}vB({u} \ast {v})}$$&#10;$$\Leftrightarrow {\bigwedge_{&lt;&gt;}{\lambda}vB({u} \ast {v})},$$ which&#10;is true, since $\bigwedge_{&lt;&gt;}P$ is always true.\\[2mm]&#10;\textbf{(b)} Suppose $C_{u}|(w)$ and ${x} \in {X}$. We need to show&#10;that $C_{u}|({w} \frown {x})$.\\[1mm]&#10;By Proposition 9, $${C_{u}|(w)} \Leftrightarrow&#10;{(C_{u})_{(w)}|&lt;&gt;},$$ where $${(C_{u})_{(w)}} :=&#10;{{\lambda}\overrightarrow{v}C_{u}((w) \ast {\overrightarrow{v}})}.$$&#10;Therefore, $${C_{u}|(w)} \Leftrightarrow&#10;{{\lambda}\overrightarrow{v}C_{u}((w) \ast&#10;{\overrightarrow{v}})|&lt;&gt;}.$$&#10;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By hypothesis $C_{{u} \frown {x}}|&lt;&gt;$. Therefore, by Proposition 10,&#10;$${\lambda}\overrightarrow{v}[{C_{{u} \frown&#10;{x}}(\overrightarrow{v})} \ \wedge \ {C_{u}((w) \ast&#10;{\overrightarrow{v}})}] \ | \ &lt;&gt;.$$ What we need to show,&#10;$C_{u}|({w} \frown {x})$, is written, by Proposition 9,&#10;$${(C_{u})_{({w} \frown {x})}|&lt;&gt;} \Leftrightarrow&#10;{{\lambda}\overrightarrow{v}C_{u}(({w} \frown {x}) \ast&#10;{\overrightarrow{v}})|&lt;&gt;}.$$ Hence, it suffices to show, by&#10;Proposition 11, that&#10;$$[{C_{{u} \frown {x}}(\overrightarrow{v})} \ \wedge \ {C_{u}((w)&#10;\ast {\overrightarrow{v}})}] \Rightarrow {C_{u}(({w} \frown {x})&#10;\ast {\overrightarrow{v}})}.$$ But , since ${\otimes(({w} \frown&#10;{x}) \ast {\overrightarrow{v}})} = {{\otimes((w) \ast&#10;{\overrightarrow{v}})} \ast {\otimes(((x)) \ast&#10;{\overrightarrow{v}})}}$, and ${\bigwedge_{{u} \ast {v}}B}&#10;\Leftrightarrow {{\bigwedge_{u}B} \wedge {\bigwedge_{v}B}}$, then&#10;$${C_{u}(({w} \frown {x}) \ast {\overrightarrow{v}})}&#10;\Leftrightarrow {{C_{u}((w) \ast {\overrightarrow{v}})} \ \wedge \&#10;{C_{u}(((x)) \ast {\overrightarrow{v}})}}.$$&#10;&#10;&#10;&#10;&#10;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center}&#10;\textbf{Standard Definitions (BISH)}&#10;\end{center}&#10;&#10;\noindent If ${k} = {\{0, 1, ..., k-1\}}$, then  $${2^{*}} =&#10;{\bigcup_{k}2^{k}}$$ is called the \textbf{Cantor tree}.\\&#10;If ${u, w} \in {2^{*}}$, then ${u} \ast {v}$ is the&#10;concatenation of $u, w$ and if ${i} \in {{2} = {\{0, 1\}}}$, ${u} \frown {i}$ is the concatenation ${u} \ast {(i)}$.\\&#10;$\alpha,\beta$ denote infinite $0, 1$-sequences, $2^{N}$ is the set&#10;of all such sequences, called the \textbf{Cantor space}, and&#10;$${\overline{\alpha}(n)} = {(\alpha(0), \alpha(1), ...,&#10;\alpha(n-1))}$$ is the initial segment of $\alpha$ of length $n$. $|u|$ denotes the length of $u$, and&#10;$${\overline{a}(0)} = {&lt;&gt;},$$ where $&lt;&gt;$ is the empty sequence, the&#10;root of $2^{*}$.\\&#10;${u} \prec {v}$: $v$ is an extension node of $u$.\\&#10;${u} \prec {\alpha}$: the infinite path $\alpha$ extends $u$.&#10;&#10;&#10;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Thus, it suffices to show that $${C_{{u} \frown&#10;{x}}(\overrightarrow{v})} \Rightarrow {C_{u}(((x)) \ast&#10;{\overrightarrow{v}})}.$$ But, $${C_{{u} \frown&#10;{x}}(\overrightarrow{v})} =&#10;{\bigwedge_{\otimes{\overrightarrow{v}}}{\lambda}vB({u} \frown {x}&#10;\ast {v})}$$ $$=&#10;{\bigwedge_{\otimes{\overrightarrow{v}}}{\lambda}vB_{u}({(x)} \ast&#10;{v})}.$$ By the clause $4$ of the Lemma,&#10;$${\bigwedge_{\otimes{\overrightarrow{v}}}{\lambda}vB_{u}({(x)} \ast&#10;{v})} \Rightarrow {\bigwedge_{\otimes(((x)) \ast&#10;{\overrightarrow{v}})}{\lambda}vB_{u}(v)},$$ which is exactly the&#10;required implication.$\diamond$&#10;&#10;&#10;&#10;&#10;&#10;&#10;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center}&#10;\textbf{Open Questions}&#10;\end{center}&#10;&#10;\noindent \textbf{1.} Give a MINLOG-formalization of Fridlender's&#10;proof of Fan theorem and the rest propositions, in complete analogy&#10;to the MINLOG-formalization of Coquand and Fridlender's proof of&#10;Higman's Lemma for the case of an alphabet with two letters&#10;(Seisenberger).\\[2mm]&#10;\textbf{2.} Imitating the study of Higman's Lemma by Seisenberger&#10;(see Seisenberger 2003), is it possible to constructivize classical&#10;proofs of Fan theorem, keeping the definition of general bar in the&#10;formulation of Fan theorem, applying a combination of G\&quot;{o}del's&#10;negative- and Friedman's $A$-translation?\\[2mm]&#10;\textbf{3.} Based on $FAN_{ML}$ extend the portion of intuitionistic analysis&#10;within MLTT.\\[2mm]&#10;\textbf{4.} (more ambitious) Based on the striking similarity of the&#10;formulation of Higman's Lemma and Fan theorem in MLTT, is it&#10;possible to formulate a proposition which has both of them as&#10;special cases within MLTT?\\[2mm]&#10;&#10;&#10;&#10;&#10;&#10;&#10;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center}&#10;\textbf{Basic References}&#10;\end{center}&#10;&#10;&#10;\noindent T. Coquand: About Brouwer's fan theorem, Revue&#10;internationale de philosophie 4/2004 (n° 230), pp.&#10;483-489.\\[1mm]&#10;M. Epple: Did Brouwer's Intuitionistic Analysis Satisfy its own Epistemological Standards?, in&#10;V. F. Hendricks, S. A. Pedersen, K. F. J{\o}rgensen: \emph{Proof Theory, History and Philosophical Significance},&#10;Kluwer Academic Publishers, 2000, pp.153-178.\\&#10;D. Fridlender: An Interpretation of the Fan Theorem in Type Theory,&#10;in LNCS 1657, T. Altenkirch, W.&#10;Naraschewski, B. Reus (Eds.), Springer 1999, pp.93-105.\\[1mm]&#10;P. Martin-L\&quot;{o}f: \emph{Notes on Constructive Mathematics},&#10;Almqvist and Wiksell, 1968.\\&#10;E. Martino, P. Giaretta: Brouwer Dummett, and the bar theorem, in&#10;Atti del Congresso Nazionale di Logica, Montecatini Terme, 1-5&#10;Ottobre 1979, Napoli, 1981.\\&#10;I. Petrakis: \emph{Brouwer's Fan Theorem}, MSc Thesis, Aristotle University of Thessaloniki, 2010.\\&#10;M. Seisenberger: \emph{On the Constructive Content of Proofs}, PhD&#10;Thesis, M\&quot;{u}nchen 2003.&#10;&#10;&#10;&#10;&#10;&#10;&#10;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If ${B} \subseteq {2^{*}}$ it is called monotone if&#10;$${{u} \in {B}} \rightarrow {{u \frown 0, u \frown 1} \in&#10;{B}}.$$ A \textbf{tree} $T$ (on $2$) is a decidable, inhabited&#10;and closed under initial segments $\subseteq {2^{*}}$.\\&#10;A \textbf{fan} $F$ is a tree in which every node has a successor&#10;$$({\forall{u}} \in {F})({\exists{i}} \in {2}){{u} \frown {i}}&#10;\in {F}.$$  The \textbf{body} $[F]$ of $F$ is the set of all&#10;infinite paths of $F$ i.e., $${{\alpha} \in {[F]}} \leftrightarrow&#10;{({\forall{n}} \in {N}){\overline{\alpha}(n)} \in {F}}.$$ Obviously,&#10;$${2^{N}} = {[2^{*}]}.$$&#10;The Cantor Scott-Domain ${2^{*}} \cup {2^{N}}$.&#10;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A \textbf{bar $B$ on a fan $F$} is a $\subseteq {2^{*}}$&#10;satisfying $$({\forall{\alpha}} \in {[F]})({\exists{n}} \in&#10;{N}){\overline{\alpha}(n)} \in {B}.$$ Since $2^{N}$ is uncountable&#10;the above quantification is not constructively innocent.\\[2mm]&#10;A \textbf{bar} is a bar on $2^{*}$.\\[2mm]&#10;\textbf{Proposition 1:} If $B$ is a bar on a fan $F$, then ${B} \cup&#10;{F^{c}}$ is a bar.\\[2mm]&#10;\textbf{Proof:} If ${\beta} \in {2^{N}}$ then&#10;$$ \overline{\alpha}(n) = \left\{ \begin{array}{ll}&#10;                           \overline{\beta}(n)              &amp;\mbox{, if ${\overline{\beta}(n)} \in {F}$}\\&#10;                           {\overline{\beta}(k)} \ast {u}   &amp;\mbox{, otherwise}&#10;                          \end{array}&#10;                      \right.$$&#10;where, ${\overline{\beta}(k)} \in {F}$ and ${\overline{\beta}(k +&#10;1)} \notin {F}$ and $u$ is constructed from the leftmost successors&#10;of $\overline{\beta}(k)$ in $F$.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\textbf{Monotone Fan theorem ($FAN_{M}$):} If $B$ is a&#10;monotone bar, then $B$ is uniform i.e.,&#10;$$(\exists{n})({\forall{\alpha}} \in {2^{N}}){\overline{\alpha}(n)}&#10;\in {B}.$$ \textbf{Monotone Bar Induction ($BI_{M}$):} If $B$ is a&#10;monotone bar and ${W} \subseteq&#10;{2^{*}}$ such that:\\[2mm]&#10;(i) ${B} \subseteq {W}$,\\&#10;(ii) $W$ is hereditary i.e., $({\forall{u}} \in {2^{*}})[{u \frown&#10;0, u \frown 1} \in {W}] \rightarrow {{u} \in {W}}$&#10;Then, $${&lt;&gt;} \in {W}.$$ ${FAN_{M}} \Rightarrow {BI_{M}}$.\\[2mm]&#10;${BI_{M}} \Rightarrow {FAN_{M}}$: We just apply $BI_{M}$ on $(B,&#10;W)$, where $${W} = {\{{u} \in {2^{*}} :&#10;(\exists{n})({\forall{\alpha}} \in {2^{N}}){{\alpha} \succ {u}}&#10;\rightarrow {\overline{\alpha}(n)} \in {B}\}}.$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An \textbf{independent-choice} tree $I$ is defined through&#10;$$({\forall{u, v}} \in {I}){{|u|} = {|v|}} \Rightarrow&#10;{(\forall{i}){{u \frown i} \in {I}} \leftrightarrow {{v&#10;\frown i} \in {I}}}.$$ \textbf{Proposition 2:} If $FAN_{M}(X)$&#10;expresses that a monotone bar is uniform in $X$,&#10;TFAE to $FAN_{M}$\\[2mm]&#10;$(i)$ $FAN_{M}(F)$.\\&#10;$(ii)$ $FAN_{M}(T)$, where $T$ is a tree.\\&#10;$(iii)$ $FAN_{M}(F_{ic})$, where $F_{ic}$ is an i.c-fan.\\&#10;$(iv)$ $FAN_{M}(T_{ic})$.\\[2mm]&#10;\textbf{Proof:} The fact that ${FAN_{M}} \Rightarrow {FAN_{M}(F)}$&#10;is proven through Proposition 1. The other direction is&#10;trivial.\\[1mm]&#10;${(ii)} \Rightarrow {(i)}$, \\&#10;${(iv)} \Rightarrow {(iii)}$,\\&#10;${(ii)} \Rightarrow {(iv)}$,\\&#10;${(i)} \Rightarrow {(iii)}$ are trivial.\\[1mm]&#10;${(iii)} \Rightarrow {(ii)}$: From $T$ we can construct the least&#10;i.c-fan ${F_{ic}} \supseteq {T}$.&#10;&#10;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Proposition 3:} If $FAN_{M}^{*}(X)$ expresses that&#10;if $B$ is a  monotone bar, then $(\exists{n})({\forall{u}} \in&#10;{X}){{|u|} = {n}} \rightarrow {{u} \in {B}}$, then&#10;TFAE to $FAN_{M}$\\[2mm]&#10;$(v)$ $FAN_{M}^{*}(F)$.\\&#10;$(vi)$ $FAN_{M}^{*}(T)$, where $T$ is a tree.\\&#10;$(vii)$ $FAN_{M}^{*}(F_{ic})$, where $F_{ic}$ is an i.c-fan.\\&#10;$(viii)$ $FAN_{M}^{*}(T_{ic})$.\\[2mm]&#10;\textbf{Proof:} ${(viii)} \Rightarrow {(vii)}$, \\&#10;${(vi)} \Rightarrow {(v)}$,\\&#10;${(v)} \Rightarrow {(vi)}$,\\&#10;${(vi)} \Rightarrow {(viii)}$ are trivial.\\[1mm]&#10;${(vii)} \Rightarrow {(vi)}$: Exactly like ${(iii)} \Rightarrow&#10;{(ii)}$.\\[1mm]&#10;${FAN_{M}} \Rightarrow {(v)}$: If ${u} \in {F}$ and ${|u|} = {n}$,&#10;where $n$ is the one determined by $FAN_{M}$, just extend $u$ to an&#10;infinite path in $F$. For the other direction it suffices to show&#10;${(v)} \Rightarrow {FAN_{M}(F)}$, which is trivial.&#10;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Proposition 4:} The following $(*)$ is equivalent&#10;to $FAN_{M}$:\\[1mm]&#10;If $B$ is a monotone bar, then for all sequences $(I_{0}, I_{1},&#10;I_{2}, ...)$, where ${I_{j}} \subseteq {2}$,&#10;$$(\exists{n}){{I_{0}} \times {I_{1}} \times ... \times {I_{n - 1}}}&#10;\subseteq {B}.$$ \textbf{Proof:} ${FAN_{M}} \Rightarrow {(*)}$ If we&#10;fix one $(I_{0}, I_{1}, I_{2}, ...)$, then $${T} = {\bigcup_{{i} \in&#10;{N}}{I_{0}} \times {I_{1}} \times ... \times {I_{i - 1}}}$$ is a&#10;tree. By $FAN_{M}^{*}(T)$, $(\exists{n})({\forall{u}} \in {T}){{|u|}&#10;= {n}} \rightarrow {{u} \in {B}}$. Thus, for each ${(u_{0}, ...,&#10;u_{n - 1})} \in {{I_{0}} \times {I_{1}} \times ... \times {I_{n -&#10;1}}}$, ${(u_{0}, ..., u_{n - 1})} \in {B}$.\\[2mm]&#10;${(*)} \Rightarrow {FAN_{M}^{*}(T_{ic})}$ If $T$ is an i.c-tree, we&#10;define the following sequence of subsets of $2$: $${I_{k}} = {\{{j}&#10;\in {2} : (\exists{u}){{|u|} = {k}} \wedge {{u \frown j} \in&#10;{T}}\}}.$$ By $(*)$, ${{I_{0}} \times {I_{1}} \times ... \times&#10;{I_{n - 1}}} \subseteq {B}$, for some $n$. But, by the definition of&#10;$I_{k}$, ${I_{0}} \times {I_{1}} \times ... \times {I_{n - 1}}$ are&#10;the $T$-nodes of length $n$.&#10;&#10;&#10;&#10;\end{document}"/>
  <p:tag name="IGUANATEXSIZE" val="2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0</Words>
  <Application>Microsoft Office PowerPoint</Application>
  <PresentationFormat>Προβολή στην οθόνη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sifis</dc:creator>
  <cp:lastModifiedBy>sifis</cp:lastModifiedBy>
  <cp:revision>86</cp:revision>
  <dcterms:created xsi:type="dcterms:W3CDTF">2011-07-09T17:43:24Z</dcterms:created>
  <dcterms:modified xsi:type="dcterms:W3CDTF">2011-07-14T13:39:45Z</dcterms:modified>
</cp:coreProperties>
</file>